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7" r:id="rId2"/>
    <p:sldId id="271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4" r:id="rId17"/>
    <p:sldId id="273" r:id="rId18"/>
    <p:sldId id="275" r:id="rId19"/>
    <p:sldId id="276" r:id="rId20"/>
    <p:sldId id="258" r:id="rId21"/>
    <p:sldId id="278" r:id="rId22"/>
    <p:sldId id="279" r:id="rId2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965" autoAdjust="0"/>
  </p:normalViewPr>
  <p:slideViewPr>
    <p:cSldViewPr>
      <p:cViewPr varScale="1">
        <p:scale>
          <a:sx n="58" d="100"/>
          <a:sy n="58" d="100"/>
        </p:scale>
        <p:origin x="2098" y="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Class\TA\107-1\descriptive_demo\curve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Class\TA\107-1\descriptive_demo\curve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latin typeface="+mn-lt"/>
                <a:ea typeface="微軟正黑體" panose="020B0604030504040204" pitchFamily="34" charset="-120"/>
              </a:defRPr>
            </a:pP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當代年齡曲線 </a:t>
            </a:r>
            <a:r>
              <a:rPr lang="en-US" altLang="zh-TW" dirty="0">
                <a:latin typeface="+mn-lt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 癌症每</a:t>
            </a:r>
            <a:r>
              <a:rPr lang="en-US" altLang="zh-TW" dirty="0">
                <a:latin typeface="+mn-lt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萬人口死亡率</a:t>
            </a:r>
          </a:p>
        </c:rich>
      </c:tx>
      <c:layout>
        <c:manualLayout>
          <c:xMode val="edge"/>
          <c:yMode val="edge"/>
          <c:x val="0.26860536755424663"/>
          <c:y val="2.3902473856060653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9.7529853138586683E-2"/>
          <c:y val="0.14208000380826263"/>
          <c:w val="0.74648937608943922"/>
          <c:h val="0.66783597639742687"/>
        </c:manualLayout>
      </c:layout>
      <c:lineChart>
        <c:grouping val="standard"/>
        <c:varyColors val="0"/>
        <c:ser>
          <c:idx val="0"/>
          <c:order val="0"/>
          <c:tx>
            <c:v>民國60-64</c:v>
          </c:tx>
          <c:cat>
            <c:strRef>
              <c:f>當代曲線!$A$2:$A$19</c:f>
              <c:strCache>
                <c:ptCount val="18"/>
                <c:pt idx="0">
                  <c:v>Y00_04</c:v>
                </c:pt>
                <c:pt idx="1">
                  <c:v>Y05_09</c:v>
                </c:pt>
                <c:pt idx="2">
                  <c:v>Y10_14</c:v>
                </c:pt>
                <c:pt idx="3">
                  <c:v>Y15_19</c:v>
                </c:pt>
                <c:pt idx="4">
                  <c:v>Y20_24</c:v>
                </c:pt>
                <c:pt idx="5">
                  <c:v>Y25_29</c:v>
                </c:pt>
                <c:pt idx="6">
                  <c:v>Y30_34</c:v>
                </c:pt>
                <c:pt idx="7">
                  <c:v>Y35_39</c:v>
                </c:pt>
                <c:pt idx="8">
                  <c:v>Y40_44</c:v>
                </c:pt>
                <c:pt idx="9">
                  <c:v>Y45_49</c:v>
                </c:pt>
                <c:pt idx="10">
                  <c:v>Y50_54</c:v>
                </c:pt>
                <c:pt idx="11">
                  <c:v>Y55_59</c:v>
                </c:pt>
                <c:pt idx="12">
                  <c:v>Y60_64</c:v>
                </c:pt>
                <c:pt idx="13">
                  <c:v>Y65_69</c:v>
                </c:pt>
                <c:pt idx="14">
                  <c:v>Y70_74</c:v>
                </c:pt>
                <c:pt idx="15">
                  <c:v>Y75_79</c:v>
                </c:pt>
                <c:pt idx="16">
                  <c:v>Y80_84</c:v>
                </c:pt>
                <c:pt idx="17">
                  <c:v>Y85ABO</c:v>
                </c:pt>
              </c:strCache>
            </c:strRef>
          </c:cat>
          <c:val>
            <c:numRef>
              <c:f>當代曲線!$B$2:$B$19</c:f>
              <c:numCache>
                <c:formatCode>General</c:formatCode>
                <c:ptCount val="18"/>
                <c:pt idx="0">
                  <c:v>6.3750018328130265E-2</c:v>
                </c:pt>
                <c:pt idx="1">
                  <c:v>5.9483764203979349E-2</c:v>
                </c:pt>
                <c:pt idx="2">
                  <c:v>0.13745331987076245</c:v>
                </c:pt>
                <c:pt idx="3">
                  <c:v>0.27533234997325573</c:v>
                </c:pt>
                <c:pt idx="4">
                  <c:v>0.56167440245502775</c:v>
                </c:pt>
                <c:pt idx="5">
                  <c:v>0.62621990573042097</c:v>
                </c:pt>
                <c:pt idx="6">
                  <c:v>1.9616133142625567</c:v>
                </c:pt>
                <c:pt idx="7">
                  <c:v>2.7835662736824807</c:v>
                </c:pt>
                <c:pt idx="8">
                  <c:v>6.3400680775102138</c:v>
                </c:pt>
                <c:pt idx="9">
                  <c:v>12.865098257725782</c:v>
                </c:pt>
                <c:pt idx="10">
                  <c:v>25.517251263708147</c:v>
                </c:pt>
                <c:pt idx="11">
                  <c:v>46.331218877234996</c:v>
                </c:pt>
                <c:pt idx="12">
                  <c:v>76.916234557888629</c:v>
                </c:pt>
                <c:pt idx="13">
                  <c:v>96.582784632377496</c:v>
                </c:pt>
                <c:pt idx="14">
                  <c:v>110.55512071218207</c:v>
                </c:pt>
                <c:pt idx="15">
                  <c:v>104.3667709247222</c:v>
                </c:pt>
                <c:pt idx="16">
                  <c:v>103.17211984879366</c:v>
                </c:pt>
                <c:pt idx="17">
                  <c:v>71.614000537104999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6D-42DE-9D91-1C4E1294BEF0}"/>
            </c:ext>
          </c:extLst>
        </c:ser>
        <c:ser>
          <c:idx val="1"/>
          <c:order val="1"/>
          <c:tx>
            <c:v>民國65-69</c:v>
          </c:tx>
          <c:cat>
            <c:strRef>
              <c:f>當代曲線!$A$2:$A$19</c:f>
              <c:strCache>
                <c:ptCount val="18"/>
                <c:pt idx="0">
                  <c:v>Y00_04</c:v>
                </c:pt>
                <c:pt idx="1">
                  <c:v>Y05_09</c:v>
                </c:pt>
                <c:pt idx="2">
                  <c:v>Y10_14</c:v>
                </c:pt>
                <c:pt idx="3">
                  <c:v>Y15_19</c:v>
                </c:pt>
                <c:pt idx="4">
                  <c:v>Y20_24</c:v>
                </c:pt>
                <c:pt idx="5">
                  <c:v>Y25_29</c:v>
                </c:pt>
                <c:pt idx="6">
                  <c:v>Y30_34</c:v>
                </c:pt>
                <c:pt idx="7">
                  <c:v>Y35_39</c:v>
                </c:pt>
                <c:pt idx="8">
                  <c:v>Y40_44</c:v>
                </c:pt>
                <c:pt idx="9">
                  <c:v>Y45_49</c:v>
                </c:pt>
                <c:pt idx="10">
                  <c:v>Y50_54</c:v>
                </c:pt>
                <c:pt idx="11">
                  <c:v>Y55_59</c:v>
                </c:pt>
                <c:pt idx="12">
                  <c:v>Y60_64</c:v>
                </c:pt>
                <c:pt idx="13">
                  <c:v>Y65_69</c:v>
                </c:pt>
                <c:pt idx="14">
                  <c:v>Y70_74</c:v>
                </c:pt>
                <c:pt idx="15">
                  <c:v>Y75_79</c:v>
                </c:pt>
                <c:pt idx="16">
                  <c:v>Y80_84</c:v>
                </c:pt>
                <c:pt idx="17">
                  <c:v>Y85ABO</c:v>
                </c:pt>
              </c:strCache>
            </c:strRef>
          </c:cat>
          <c:val>
            <c:numRef>
              <c:f>當代曲線!$C$2:$C$19</c:f>
              <c:numCache>
                <c:formatCode>General</c:formatCode>
                <c:ptCount val="18"/>
                <c:pt idx="0">
                  <c:v>0.12340513009523071</c:v>
                </c:pt>
                <c:pt idx="1">
                  <c:v>4.170035273285868E-2</c:v>
                </c:pt>
                <c:pt idx="2">
                  <c:v>0.19853707952948696</c:v>
                </c:pt>
                <c:pt idx="3">
                  <c:v>0.29593564938491257</c:v>
                </c:pt>
                <c:pt idx="4">
                  <c:v>0.34045610052647279</c:v>
                </c:pt>
                <c:pt idx="5">
                  <c:v>0.88309543651342504</c:v>
                </c:pt>
                <c:pt idx="6">
                  <c:v>1.2826584378783468</c:v>
                </c:pt>
                <c:pt idx="7">
                  <c:v>3.135110333641407</c:v>
                </c:pt>
                <c:pt idx="8">
                  <c:v>6.6482578698752537</c:v>
                </c:pt>
                <c:pt idx="9">
                  <c:v>14.796438316030423</c:v>
                </c:pt>
                <c:pt idx="10">
                  <c:v>28.399320384137706</c:v>
                </c:pt>
                <c:pt idx="11">
                  <c:v>53.561023033655282</c:v>
                </c:pt>
                <c:pt idx="12">
                  <c:v>87.822824479142938</c:v>
                </c:pt>
                <c:pt idx="13">
                  <c:v>132.54054678196096</c:v>
                </c:pt>
                <c:pt idx="14">
                  <c:v>145.3307814332781</c:v>
                </c:pt>
                <c:pt idx="15">
                  <c:v>160.26831436899977</c:v>
                </c:pt>
                <c:pt idx="16">
                  <c:v>144.82088717510965</c:v>
                </c:pt>
                <c:pt idx="17">
                  <c:v>91.461422878421644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A6D-42DE-9D91-1C4E1294BEF0}"/>
            </c:ext>
          </c:extLst>
        </c:ser>
        <c:ser>
          <c:idx val="2"/>
          <c:order val="2"/>
          <c:tx>
            <c:v>民國70-74</c:v>
          </c:tx>
          <c:cat>
            <c:strRef>
              <c:f>當代曲線!$A$2:$A$19</c:f>
              <c:strCache>
                <c:ptCount val="18"/>
                <c:pt idx="0">
                  <c:v>Y00_04</c:v>
                </c:pt>
                <c:pt idx="1">
                  <c:v>Y05_09</c:v>
                </c:pt>
                <c:pt idx="2">
                  <c:v>Y10_14</c:v>
                </c:pt>
                <c:pt idx="3">
                  <c:v>Y15_19</c:v>
                </c:pt>
                <c:pt idx="4">
                  <c:v>Y20_24</c:v>
                </c:pt>
                <c:pt idx="5">
                  <c:v>Y25_29</c:v>
                </c:pt>
                <c:pt idx="6">
                  <c:v>Y30_34</c:v>
                </c:pt>
                <c:pt idx="7">
                  <c:v>Y35_39</c:v>
                </c:pt>
                <c:pt idx="8">
                  <c:v>Y40_44</c:v>
                </c:pt>
                <c:pt idx="9">
                  <c:v>Y45_49</c:v>
                </c:pt>
                <c:pt idx="10">
                  <c:v>Y50_54</c:v>
                </c:pt>
                <c:pt idx="11">
                  <c:v>Y55_59</c:v>
                </c:pt>
                <c:pt idx="12">
                  <c:v>Y60_64</c:v>
                </c:pt>
                <c:pt idx="13">
                  <c:v>Y65_69</c:v>
                </c:pt>
                <c:pt idx="14">
                  <c:v>Y70_74</c:v>
                </c:pt>
                <c:pt idx="15">
                  <c:v>Y75_79</c:v>
                </c:pt>
                <c:pt idx="16">
                  <c:v>Y80_84</c:v>
                </c:pt>
                <c:pt idx="17">
                  <c:v>Y85ABO</c:v>
                </c:pt>
              </c:strCache>
            </c:strRef>
          </c:cat>
          <c:val>
            <c:numRef>
              <c:f>當代曲線!$D$2:$D$19</c:f>
              <c:numCache>
                <c:formatCode>General</c:formatCode>
                <c:ptCount val="18"/>
                <c:pt idx="0">
                  <c:v>9.8706919611702762E-2</c:v>
                </c:pt>
                <c:pt idx="1">
                  <c:v>0</c:v>
                </c:pt>
                <c:pt idx="2">
                  <c:v>4.1841293046583794E-2</c:v>
                </c:pt>
                <c:pt idx="3">
                  <c:v>0.15972176468591714</c:v>
                </c:pt>
                <c:pt idx="4">
                  <c:v>0.27727321205072952</c:v>
                </c:pt>
                <c:pt idx="5">
                  <c:v>0.73224092320074141</c:v>
                </c:pt>
                <c:pt idx="6">
                  <c:v>1.9453848963734215</c:v>
                </c:pt>
                <c:pt idx="7">
                  <c:v>3.2830280218601033</c:v>
                </c:pt>
                <c:pt idx="8">
                  <c:v>7.240510137037429</c:v>
                </c:pt>
                <c:pt idx="9">
                  <c:v>15.427540417333784</c:v>
                </c:pt>
                <c:pt idx="10">
                  <c:v>34.420032284068348</c:v>
                </c:pt>
                <c:pt idx="11">
                  <c:v>62.768319203371711</c:v>
                </c:pt>
                <c:pt idx="12">
                  <c:v>108.68504565396168</c:v>
                </c:pt>
                <c:pt idx="13">
                  <c:v>166.25760470084845</c:v>
                </c:pt>
                <c:pt idx="14">
                  <c:v>208.79234266222377</c:v>
                </c:pt>
                <c:pt idx="15">
                  <c:v>206.21186013672809</c:v>
                </c:pt>
                <c:pt idx="16">
                  <c:v>202.88445464354646</c:v>
                </c:pt>
                <c:pt idx="17">
                  <c:v>169.66904063678257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A6D-42DE-9D91-1C4E1294BEF0}"/>
            </c:ext>
          </c:extLst>
        </c:ser>
        <c:ser>
          <c:idx val="3"/>
          <c:order val="3"/>
          <c:tx>
            <c:v>民國75-79</c:v>
          </c:tx>
          <c:cat>
            <c:strRef>
              <c:f>當代曲線!$A$2:$A$19</c:f>
              <c:strCache>
                <c:ptCount val="18"/>
                <c:pt idx="0">
                  <c:v>Y00_04</c:v>
                </c:pt>
                <c:pt idx="1">
                  <c:v>Y05_09</c:v>
                </c:pt>
                <c:pt idx="2">
                  <c:v>Y10_14</c:v>
                </c:pt>
                <c:pt idx="3">
                  <c:v>Y15_19</c:v>
                </c:pt>
                <c:pt idx="4">
                  <c:v>Y20_24</c:v>
                </c:pt>
                <c:pt idx="5">
                  <c:v>Y25_29</c:v>
                </c:pt>
                <c:pt idx="6">
                  <c:v>Y30_34</c:v>
                </c:pt>
                <c:pt idx="7">
                  <c:v>Y35_39</c:v>
                </c:pt>
                <c:pt idx="8">
                  <c:v>Y40_44</c:v>
                </c:pt>
                <c:pt idx="9">
                  <c:v>Y45_49</c:v>
                </c:pt>
                <c:pt idx="10">
                  <c:v>Y50_54</c:v>
                </c:pt>
                <c:pt idx="11">
                  <c:v>Y55_59</c:v>
                </c:pt>
                <c:pt idx="12">
                  <c:v>Y60_64</c:v>
                </c:pt>
                <c:pt idx="13">
                  <c:v>Y65_69</c:v>
                </c:pt>
                <c:pt idx="14">
                  <c:v>Y70_74</c:v>
                </c:pt>
                <c:pt idx="15">
                  <c:v>Y75_79</c:v>
                </c:pt>
                <c:pt idx="16">
                  <c:v>Y80_84</c:v>
                </c:pt>
                <c:pt idx="17">
                  <c:v>Y85ABO</c:v>
                </c:pt>
              </c:strCache>
            </c:strRef>
          </c:cat>
          <c:val>
            <c:numRef>
              <c:f>當代曲線!$E$2:$E$19</c:f>
              <c:numCache>
                <c:formatCode>General</c:formatCode>
                <c:ptCount val="18"/>
                <c:pt idx="0">
                  <c:v>0.11476760707243902</c:v>
                </c:pt>
                <c:pt idx="1">
                  <c:v>0</c:v>
                </c:pt>
                <c:pt idx="2">
                  <c:v>2.0381419930725592E-2</c:v>
                </c:pt>
                <c:pt idx="3">
                  <c:v>0.2321214518521551</c:v>
                </c:pt>
                <c:pt idx="4">
                  <c:v>0.30049768426467915</c:v>
                </c:pt>
                <c:pt idx="5">
                  <c:v>0.80360537551725819</c:v>
                </c:pt>
                <c:pt idx="6">
                  <c:v>1.4885336936168612</c:v>
                </c:pt>
                <c:pt idx="7">
                  <c:v>3.1128129014287547</c:v>
                </c:pt>
                <c:pt idx="8">
                  <c:v>8.0228622774890006</c:v>
                </c:pt>
                <c:pt idx="9">
                  <c:v>15.735904058456686</c:v>
                </c:pt>
                <c:pt idx="10">
                  <c:v>32.028293271760312</c:v>
                </c:pt>
                <c:pt idx="11">
                  <c:v>64.996197079853061</c:v>
                </c:pt>
                <c:pt idx="12">
                  <c:v>111.56471558794783</c:v>
                </c:pt>
                <c:pt idx="13">
                  <c:v>173.48910915238707</c:v>
                </c:pt>
                <c:pt idx="14">
                  <c:v>248.68859318375769</c:v>
                </c:pt>
                <c:pt idx="15">
                  <c:v>277.94050092506353</c:v>
                </c:pt>
                <c:pt idx="16">
                  <c:v>244.80878832561635</c:v>
                </c:pt>
                <c:pt idx="17">
                  <c:v>242.47508077041542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A6D-42DE-9D91-1C4E1294BEF0}"/>
            </c:ext>
          </c:extLst>
        </c:ser>
        <c:ser>
          <c:idx val="4"/>
          <c:order val="4"/>
          <c:tx>
            <c:v>民國80-84</c:v>
          </c:tx>
          <c:cat>
            <c:strRef>
              <c:f>當代曲線!$A$2:$A$19</c:f>
              <c:strCache>
                <c:ptCount val="18"/>
                <c:pt idx="0">
                  <c:v>Y00_04</c:v>
                </c:pt>
                <c:pt idx="1">
                  <c:v>Y05_09</c:v>
                </c:pt>
                <c:pt idx="2">
                  <c:v>Y10_14</c:v>
                </c:pt>
                <c:pt idx="3">
                  <c:v>Y15_19</c:v>
                </c:pt>
                <c:pt idx="4">
                  <c:v>Y20_24</c:v>
                </c:pt>
                <c:pt idx="5">
                  <c:v>Y25_29</c:v>
                </c:pt>
                <c:pt idx="6">
                  <c:v>Y30_34</c:v>
                </c:pt>
                <c:pt idx="7">
                  <c:v>Y35_39</c:v>
                </c:pt>
                <c:pt idx="8">
                  <c:v>Y40_44</c:v>
                </c:pt>
                <c:pt idx="9">
                  <c:v>Y45_49</c:v>
                </c:pt>
                <c:pt idx="10">
                  <c:v>Y50_54</c:v>
                </c:pt>
                <c:pt idx="11">
                  <c:v>Y55_59</c:v>
                </c:pt>
                <c:pt idx="12">
                  <c:v>Y60_64</c:v>
                </c:pt>
                <c:pt idx="13">
                  <c:v>Y65_69</c:v>
                </c:pt>
                <c:pt idx="14">
                  <c:v>Y70_74</c:v>
                </c:pt>
                <c:pt idx="15">
                  <c:v>Y75_79</c:v>
                </c:pt>
                <c:pt idx="16">
                  <c:v>Y80_84</c:v>
                </c:pt>
                <c:pt idx="17">
                  <c:v>Y85ABO</c:v>
                </c:pt>
              </c:strCache>
            </c:strRef>
          </c:cat>
          <c:val>
            <c:numRef>
              <c:f>當代曲線!$F$2:$F$19</c:f>
              <c:numCache>
                <c:formatCode>General</c:formatCode>
                <c:ptCount val="18"/>
                <c:pt idx="0">
                  <c:v>7.1599481094694009E-2</c:v>
                </c:pt>
                <c:pt idx="1">
                  <c:v>6.8215995946150756E-2</c:v>
                </c:pt>
                <c:pt idx="2">
                  <c:v>5.8821758992155831E-2</c:v>
                </c:pt>
                <c:pt idx="3">
                  <c:v>0.26814645004008791</c:v>
                </c:pt>
                <c:pt idx="4">
                  <c:v>0.19125934182347717</c:v>
                </c:pt>
                <c:pt idx="5">
                  <c:v>0.52835895569445979</c:v>
                </c:pt>
                <c:pt idx="6">
                  <c:v>1.7912897112898987</c:v>
                </c:pt>
                <c:pt idx="7">
                  <c:v>4.057202115731136</c:v>
                </c:pt>
                <c:pt idx="8">
                  <c:v>7.177636442382747</c:v>
                </c:pt>
                <c:pt idx="9">
                  <c:v>16.053576921848499</c:v>
                </c:pt>
                <c:pt idx="10">
                  <c:v>32.669598273295541</c:v>
                </c:pt>
                <c:pt idx="11">
                  <c:v>62.578943234553606</c:v>
                </c:pt>
                <c:pt idx="12">
                  <c:v>119.36056697262327</c:v>
                </c:pt>
                <c:pt idx="13">
                  <c:v>183.71787473744891</c:v>
                </c:pt>
                <c:pt idx="14">
                  <c:v>273.65525550532982</c:v>
                </c:pt>
                <c:pt idx="15">
                  <c:v>346.35844775060923</c:v>
                </c:pt>
                <c:pt idx="16">
                  <c:v>352.16691983150321</c:v>
                </c:pt>
                <c:pt idx="17">
                  <c:v>325.36655613610617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A6D-42DE-9D91-1C4E1294BEF0}"/>
            </c:ext>
          </c:extLst>
        </c:ser>
        <c:ser>
          <c:idx val="5"/>
          <c:order val="5"/>
          <c:tx>
            <c:v>民國85-89</c:v>
          </c:tx>
          <c:cat>
            <c:strRef>
              <c:f>當代曲線!$A$2:$A$19</c:f>
              <c:strCache>
                <c:ptCount val="18"/>
                <c:pt idx="0">
                  <c:v>Y00_04</c:v>
                </c:pt>
                <c:pt idx="1">
                  <c:v>Y05_09</c:v>
                </c:pt>
                <c:pt idx="2">
                  <c:v>Y10_14</c:v>
                </c:pt>
                <c:pt idx="3">
                  <c:v>Y15_19</c:v>
                </c:pt>
                <c:pt idx="4">
                  <c:v>Y20_24</c:v>
                </c:pt>
                <c:pt idx="5">
                  <c:v>Y25_29</c:v>
                </c:pt>
                <c:pt idx="6">
                  <c:v>Y30_34</c:v>
                </c:pt>
                <c:pt idx="7">
                  <c:v>Y35_39</c:v>
                </c:pt>
                <c:pt idx="8">
                  <c:v>Y40_44</c:v>
                </c:pt>
                <c:pt idx="9">
                  <c:v>Y45_49</c:v>
                </c:pt>
                <c:pt idx="10">
                  <c:v>Y50_54</c:v>
                </c:pt>
                <c:pt idx="11">
                  <c:v>Y55_59</c:v>
                </c:pt>
                <c:pt idx="12">
                  <c:v>Y60_64</c:v>
                </c:pt>
                <c:pt idx="13">
                  <c:v>Y65_69</c:v>
                </c:pt>
                <c:pt idx="14">
                  <c:v>Y70_74</c:v>
                </c:pt>
                <c:pt idx="15">
                  <c:v>Y75_79</c:v>
                </c:pt>
                <c:pt idx="16">
                  <c:v>Y80_84</c:v>
                </c:pt>
                <c:pt idx="17">
                  <c:v>Y85ABO</c:v>
                </c:pt>
              </c:strCache>
            </c:strRef>
          </c:cat>
          <c:val>
            <c:numRef>
              <c:f>當代曲線!$G$2:$G$19</c:f>
              <c:numCache>
                <c:formatCode>General</c:formatCode>
                <c:ptCount val="18"/>
                <c:pt idx="0">
                  <c:v>0</c:v>
                </c:pt>
                <c:pt idx="1">
                  <c:v>2.3749536438735636E-2</c:v>
                </c:pt>
                <c:pt idx="2">
                  <c:v>6.8754551408064565E-2</c:v>
                </c:pt>
                <c:pt idx="3">
                  <c:v>0.13817512117464645</c:v>
                </c:pt>
                <c:pt idx="4">
                  <c:v>0.22866073098054607</c:v>
                </c:pt>
                <c:pt idx="5">
                  <c:v>0.62319461594234982</c:v>
                </c:pt>
                <c:pt idx="6">
                  <c:v>1.7219741531679609</c:v>
                </c:pt>
                <c:pt idx="7">
                  <c:v>4.08628719021862</c:v>
                </c:pt>
                <c:pt idx="8">
                  <c:v>7.7634099686909543</c:v>
                </c:pt>
                <c:pt idx="9">
                  <c:v>16.556990541191997</c:v>
                </c:pt>
                <c:pt idx="10">
                  <c:v>34.446857441901294</c:v>
                </c:pt>
                <c:pt idx="11">
                  <c:v>67.316683285674927</c:v>
                </c:pt>
                <c:pt idx="12">
                  <c:v>117.49528099563899</c:v>
                </c:pt>
                <c:pt idx="13">
                  <c:v>208.78736156715416</c:v>
                </c:pt>
                <c:pt idx="14">
                  <c:v>309.38421878976055</c:v>
                </c:pt>
                <c:pt idx="15">
                  <c:v>419.92821700374168</c:v>
                </c:pt>
                <c:pt idx="16">
                  <c:v>501.61494651594649</c:v>
                </c:pt>
                <c:pt idx="17">
                  <c:v>464.72846186397175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A6D-42DE-9D91-1C4E1294BE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005376"/>
        <c:axId val="193950784"/>
      </c:lineChart>
      <c:catAx>
        <c:axId val="2120053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altLang="zh-TW" sz="1200"/>
                  <a:t>5</a:t>
                </a:r>
                <a:r>
                  <a:rPr lang="zh-TW" altLang="en-US" sz="1200"/>
                  <a:t>歲年齡組</a:t>
                </a:r>
              </a:p>
            </c:rich>
          </c:tx>
          <c:layout>
            <c:manualLayout>
              <c:xMode val="edge"/>
              <c:yMode val="edge"/>
              <c:x val="0.43888045721384067"/>
              <c:y val="0.91904607348648604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crossAx val="193950784"/>
        <c:crosses val="autoZero"/>
        <c:auto val="1"/>
        <c:lblAlgn val="ctr"/>
        <c:lblOffset val="100"/>
        <c:noMultiLvlLbl val="0"/>
      </c:catAx>
      <c:valAx>
        <c:axId val="193950784"/>
        <c:scaling>
          <c:orientation val="minMax"/>
        </c:scaling>
        <c:delete val="0"/>
        <c:axPos val="l"/>
        <c:majorGridlines/>
        <c:title>
          <c:tx>
            <c:rich>
              <a:bodyPr rot="0" vert="wordArtVertRtl"/>
              <a:lstStyle/>
              <a:p>
                <a:pPr>
                  <a:defRPr sz="1200">
                    <a:latin typeface="微軟正黑體" panose="020B0604030504040204" pitchFamily="34" charset="-120"/>
                    <a:ea typeface="微軟正黑體" panose="020B0604030504040204" pitchFamily="34" charset="-120"/>
                  </a:defRPr>
                </a:pPr>
                <a:r>
                  <a:rPr lang="zh-TW" altLang="en-US" sz="12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每十萬人口死亡率</a:t>
                </a:r>
              </a:p>
            </c:rich>
          </c:tx>
          <c:layout>
            <c:manualLayout>
              <c:xMode val="edge"/>
              <c:yMode val="edge"/>
              <c:x val="1.4481401895373766E-2"/>
              <c:y val="0.1409059337492129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20053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5801411976280739"/>
          <c:y val="0.27676496692527097"/>
          <c:w val="0.12617684478371502"/>
          <c:h val="0.29815191073086184"/>
        </c:manualLayout>
      </c:layout>
      <c:overlay val="1"/>
      <c:txPr>
        <a:bodyPr/>
        <a:lstStyle/>
        <a:p>
          <a:pPr>
            <a:defRPr sz="1200">
              <a:latin typeface="+mn-lt"/>
              <a:ea typeface="微軟正黑體" panose="020B0604030504040204" pitchFamily="34" charset="-120"/>
            </a:defRPr>
          </a:pPr>
          <a:endParaRPr lang="zh-TW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latin typeface="+mn-lt"/>
                <a:ea typeface="微軟正黑體" panose="020B0604030504040204" pitchFamily="34" charset="-120"/>
              </a:defRPr>
            </a:pPr>
            <a:r>
              <a:rPr lang="zh-TW" altLang="en-US" sz="1800" b="1" i="0" baseline="0">
                <a:effectLst/>
                <a:latin typeface="+mn-lt"/>
                <a:ea typeface="微軟正黑體" panose="020B0604030504040204" pitchFamily="34" charset="-120"/>
              </a:rPr>
              <a:t>世</a:t>
            </a:r>
            <a:r>
              <a:rPr lang="zh-TW" altLang="zh-TW" sz="1800" b="1" i="0" baseline="0">
                <a:effectLst/>
                <a:latin typeface="+mn-lt"/>
                <a:ea typeface="微軟正黑體" panose="020B0604030504040204" pitchFamily="34" charset="-120"/>
              </a:rPr>
              <a:t>代年齡曲線 </a:t>
            </a:r>
            <a:r>
              <a:rPr lang="en-US" altLang="zh-TW" sz="1800" b="1" i="0" baseline="0">
                <a:effectLst/>
                <a:latin typeface="+mn-lt"/>
                <a:ea typeface="微軟正黑體" panose="020B0604030504040204" pitchFamily="34" charset="-120"/>
              </a:rPr>
              <a:t>-</a:t>
            </a:r>
            <a:r>
              <a:rPr lang="zh-TW" altLang="zh-TW" sz="1800" b="1" i="0" baseline="0">
                <a:effectLst/>
                <a:latin typeface="+mn-lt"/>
                <a:ea typeface="微軟正黑體" panose="020B0604030504040204" pitchFamily="34" charset="-120"/>
              </a:rPr>
              <a:t> 癌症每</a:t>
            </a:r>
            <a:r>
              <a:rPr lang="en-US" altLang="zh-TW" sz="1800" b="1" i="0" baseline="0">
                <a:effectLst/>
                <a:latin typeface="+mn-lt"/>
                <a:ea typeface="微軟正黑體" panose="020B0604030504040204" pitchFamily="34" charset="-120"/>
              </a:rPr>
              <a:t>10</a:t>
            </a:r>
            <a:r>
              <a:rPr lang="zh-TW" altLang="zh-TW" sz="1800" b="1" i="0" baseline="0">
                <a:effectLst/>
                <a:latin typeface="+mn-lt"/>
                <a:ea typeface="微軟正黑體" panose="020B0604030504040204" pitchFamily="34" charset="-120"/>
              </a:rPr>
              <a:t>萬人口死亡率</a:t>
            </a:r>
            <a:endParaRPr lang="zh-TW" altLang="zh-TW">
              <a:effectLst/>
              <a:latin typeface="+mn-lt"/>
              <a:ea typeface="微軟正黑體" panose="020B0604030504040204" pitchFamily="34" charset="-120"/>
            </a:endParaRPr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0.11143473836930258"/>
          <c:y val="0.1475385007688563"/>
          <c:w val="0.71381778688322262"/>
          <c:h val="0.63750421776276989"/>
        </c:manualLayout>
      </c:layout>
      <c:lineChart>
        <c:grouping val="standard"/>
        <c:varyColors val="0"/>
        <c:ser>
          <c:idx val="0"/>
          <c:order val="0"/>
          <c:tx>
            <c:v>民國1-5年</c:v>
          </c:tx>
          <c:cat>
            <c:strRef>
              <c:f>世代曲線!$J$2:$J$19</c:f>
              <c:strCache>
                <c:ptCount val="18"/>
                <c:pt idx="0">
                  <c:v>Y00_04</c:v>
                </c:pt>
                <c:pt idx="1">
                  <c:v>Y05_09</c:v>
                </c:pt>
                <c:pt idx="2">
                  <c:v>Y10_14</c:v>
                </c:pt>
                <c:pt idx="3">
                  <c:v>Y15_19</c:v>
                </c:pt>
                <c:pt idx="4">
                  <c:v>Y20_24</c:v>
                </c:pt>
                <c:pt idx="5">
                  <c:v>Y25_29</c:v>
                </c:pt>
                <c:pt idx="6">
                  <c:v>Y30_34</c:v>
                </c:pt>
                <c:pt idx="7">
                  <c:v>Y35_39</c:v>
                </c:pt>
                <c:pt idx="8">
                  <c:v>Y40_44</c:v>
                </c:pt>
                <c:pt idx="9">
                  <c:v>Y45_49</c:v>
                </c:pt>
                <c:pt idx="10">
                  <c:v>Y50_54</c:v>
                </c:pt>
                <c:pt idx="11">
                  <c:v>Y55_59</c:v>
                </c:pt>
                <c:pt idx="12">
                  <c:v>Y60_64</c:v>
                </c:pt>
                <c:pt idx="13">
                  <c:v>Y65_69</c:v>
                </c:pt>
                <c:pt idx="14">
                  <c:v>Y70_74</c:v>
                </c:pt>
                <c:pt idx="15">
                  <c:v>Y75_79</c:v>
                </c:pt>
                <c:pt idx="16">
                  <c:v>Y80_84</c:v>
                </c:pt>
                <c:pt idx="17">
                  <c:v>Y85ABO</c:v>
                </c:pt>
              </c:strCache>
            </c:strRef>
          </c:cat>
          <c:val>
            <c:numRef>
              <c:f>世代曲線!$K$2:$K$19</c:f>
              <c:numCache>
                <c:formatCode>General</c:formatCode>
                <c:ptCount val="18"/>
                <c:pt idx="12">
                  <c:v>76.916234557888629</c:v>
                </c:pt>
                <c:pt idx="13">
                  <c:v>132.54054678196096</c:v>
                </c:pt>
                <c:pt idx="14">
                  <c:v>208.79234266222377</c:v>
                </c:pt>
                <c:pt idx="15">
                  <c:v>277.94050092506353</c:v>
                </c:pt>
                <c:pt idx="16">
                  <c:v>352.16691983150321</c:v>
                </c:pt>
                <c:pt idx="17">
                  <c:v>464.72846186397175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EB-409E-B98A-7908DE5F5B03}"/>
            </c:ext>
          </c:extLst>
        </c:ser>
        <c:ser>
          <c:idx val="1"/>
          <c:order val="1"/>
          <c:tx>
            <c:v>民國6-10年</c:v>
          </c:tx>
          <c:cat>
            <c:strRef>
              <c:f>世代曲線!$J$2:$J$19</c:f>
              <c:strCache>
                <c:ptCount val="18"/>
                <c:pt idx="0">
                  <c:v>Y00_04</c:v>
                </c:pt>
                <c:pt idx="1">
                  <c:v>Y05_09</c:v>
                </c:pt>
                <c:pt idx="2">
                  <c:v>Y10_14</c:v>
                </c:pt>
                <c:pt idx="3">
                  <c:v>Y15_19</c:v>
                </c:pt>
                <c:pt idx="4">
                  <c:v>Y20_24</c:v>
                </c:pt>
                <c:pt idx="5">
                  <c:v>Y25_29</c:v>
                </c:pt>
                <c:pt idx="6">
                  <c:v>Y30_34</c:v>
                </c:pt>
                <c:pt idx="7">
                  <c:v>Y35_39</c:v>
                </c:pt>
                <c:pt idx="8">
                  <c:v>Y40_44</c:v>
                </c:pt>
                <c:pt idx="9">
                  <c:v>Y45_49</c:v>
                </c:pt>
                <c:pt idx="10">
                  <c:v>Y50_54</c:v>
                </c:pt>
                <c:pt idx="11">
                  <c:v>Y55_59</c:v>
                </c:pt>
                <c:pt idx="12">
                  <c:v>Y60_64</c:v>
                </c:pt>
                <c:pt idx="13">
                  <c:v>Y65_69</c:v>
                </c:pt>
                <c:pt idx="14">
                  <c:v>Y70_74</c:v>
                </c:pt>
                <c:pt idx="15">
                  <c:v>Y75_79</c:v>
                </c:pt>
                <c:pt idx="16">
                  <c:v>Y80_84</c:v>
                </c:pt>
                <c:pt idx="17">
                  <c:v>Y85ABO</c:v>
                </c:pt>
              </c:strCache>
            </c:strRef>
          </c:cat>
          <c:val>
            <c:numRef>
              <c:f>世代曲線!$L$2:$L$19</c:f>
              <c:numCache>
                <c:formatCode>General</c:formatCode>
                <c:ptCount val="18"/>
                <c:pt idx="11">
                  <c:v>46.331218877234996</c:v>
                </c:pt>
                <c:pt idx="12">
                  <c:v>87.822824479142938</c:v>
                </c:pt>
                <c:pt idx="13">
                  <c:v>166.25760470084845</c:v>
                </c:pt>
                <c:pt idx="14">
                  <c:v>248.68859318375769</c:v>
                </c:pt>
                <c:pt idx="15">
                  <c:v>346.35844775060923</c:v>
                </c:pt>
                <c:pt idx="16">
                  <c:v>501.61494651594649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EEB-409E-B98A-7908DE5F5B03}"/>
            </c:ext>
          </c:extLst>
        </c:ser>
        <c:ser>
          <c:idx val="2"/>
          <c:order val="2"/>
          <c:tx>
            <c:v>民國16-20年</c:v>
          </c:tx>
          <c:cat>
            <c:strRef>
              <c:f>世代曲線!$J$2:$J$19</c:f>
              <c:strCache>
                <c:ptCount val="18"/>
                <c:pt idx="0">
                  <c:v>Y00_04</c:v>
                </c:pt>
                <c:pt idx="1">
                  <c:v>Y05_09</c:v>
                </c:pt>
                <c:pt idx="2">
                  <c:v>Y10_14</c:v>
                </c:pt>
                <c:pt idx="3">
                  <c:v>Y15_19</c:v>
                </c:pt>
                <c:pt idx="4">
                  <c:v>Y20_24</c:v>
                </c:pt>
                <c:pt idx="5">
                  <c:v>Y25_29</c:v>
                </c:pt>
                <c:pt idx="6">
                  <c:v>Y30_34</c:v>
                </c:pt>
                <c:pt idx="7">
                  <c:v>Y35_39</c:v>
                </c:pt>
                <c:pt idx="8">
                  <c:v>Y40_44</c:v>
                </c:pt>
                <c:pt idx="9">
                  <c:v>Y45_49</c:v>
                </c:pt>
                <c:pt idx="10">
                  <c:v>Y50_54</c:v>
                </c:pt>
                <c:pt idx="11">
                  <c:v>Y55_59</c:v>
                </c:pt>
                <c:pt idx="12">
                  <c:v>Y60_64</c:v>
                </c:pt>
                <c:pt idx="13">
                  <c:v>Y65_69</c:v>
                </c:pt>
                <c:pt idx="14">
                  <c:v>Y70_74</c:v>
                </c:pt>
                <c:pt idx="15">
                  <c:v>Y75_79</c:v>
                </c:pt>
                <c:pt idx="16">
                  <c:v>Y80_84</c:v>
                </c:pt>
                <c:pt idx="17">
                  <c:v>Y85ABO</c:v>
                </c:pt>
              </c:strCache>
            </c:strRef>
          </c:cat>
          <c:val>
            <c:numRef>
              <c:f>世代曲線!$M$2:$M$19</c:f>
              <c:numCache>
                <c:formatCode>General</c:formatCode>
                <c:ptCount val="18"/>
                <c:pt idx="9">
                  <c:v>12.865098257725782</c:v>
                </c:pt>
                <c:pt idx="10">
                  <c:v>28.399320384137706</c:v>
                </c:pt>
                <c:pt idx="11">
                  <c:v>62.768319203371711</c:v>
                </c:pt>
                <c:pt idx="12">
                  <c:v>111.56471558794783</c:v>
                </c:pt>
                <c:pt idx="13">
                  <c:v>183.71787473744891</c:v>
                </c:pt>
                <c:pt idx="14">
                  <c:v>309.38421878976055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EEB-409E-B98A-7908DE5F5B03}"/>
            </c:ext>
          </c:extLst>
        </c:ser>
        <c:ser>
          <c:idx val="3"/>
          <c:order val="3"/>
          <c:tx>
            <c:v>民國21-25年</c:v>
          </c:tx>
          <c:cat>
            <c:strRef>
              <c:f>世代曲線!$J$2:$J$19</c:f>
              <c:strCache>
                <c:ptCount val="18"/>
                <c:pt idx="0">
                  <c:v>Y00_04</c:v>
                </c:pt>
                <c:pt idx="1">
                  <c:v>Y05_09</c:v>
                </c:pt>
                <c:pt idx="2">
                  <c:v>Y10_14</c:v>
                </c:pt>
                <c:pt idx="3">
                  <c:v>Y15_19</c:v>
                </c:pt>
                <c:pt idx="4">
                  <c:v>Y20_24</c:v>
                </c:pt>
                <c:pt idx="5">
                  <c:v>Y25_29</c:v>
                </c:pt>
                <c:pt idx="6">
                  <c:v>Y30_34</c:v>
                </c:pt>
                <c:pt idx="7">
                  <c:v>Y35_39</c:v>
                </c:pt>
                <c:pt idx="8">
                  <c:v>Y40_44</c:v>
                </c:pt>
                <c:pt idx="9">
                  <c:v>Y45_49</c:v>
                </c:pt>
                <c:pt idx="10">
                  <c:v>Y50_54</c:v>
                </c:pt>
                <c:pt idx="11">
                  <c:v>Y55_59</c:v>
                </c:pt>
                <c:pt idx="12">
                  <c:v>Y60_64</c:v>
                </c:pt>
                <c:pt idx="13">
                  <c:v>Y65_69</c:v>
                </c:pt>
                <c:pt idx="14">
                  <c:v>Y70_74</c:v>
                </c:pt>
                <c:pt idx="15">
                  <c:v>Y75_79</c:v>
                </c:pt>
                <c:pt idx="16">
                  <c:v>Y80_84</c:v>
                </c:pt>
                <c:pt idx="17">
                  <c:v>Y85ABO</c:v>
                </c:pt>
              </c:strCache>
            </c:strRef>
          </c:cat>
          <c:val>
            <c:numRef>
              <c:f>世代曲線!$N$2:$N$19</c:f>
              <c:numCache>
                <c:formatCode>General</c:formatCode>
                <c:ptCount val="18"/>
                <c:pt idx="8">
                  <c:v>6.3400680775102138</c:v>
                </c:pt>
                <c:pt idx="9">
                  <c:v>14.796438316030423</c:v>
                </c:pt>
                <c:pt idx="10">
                  <c:v>34.420032284068348</c:v>
                </c:pt>
                <c:pt idx="11">
                  <c:v>64.996197079853061</c:v>
                </c:pt>
                <c:pt idx="12">
                  <c:v>119.36056697262327</c:v>
                </c:pt>
                <c:pt idx="13">
                  <c:v>208.78736156715416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EEB-409E-B98A-7908DE5F5B03}"/>
            </c:ext>
          </c:extLst>
        </c:ser>
        <c:ser>
          <c:idx val="4"/>
          <c:order val="4"/>
          <c:tx>
            <c:v>民國31-35年</c:v>
          </c:tx>
          <c:cat>
            <c:strRef>
              <c:f>世代曲線!$J$2:$J$19</c:f>
              <c:strCache>
                <c:ptCount val="18"/>
                <c:pt idx="0">
                  <c:v>Y00_04</c:v>
                </c:pt>
                <c:pt idx="1">
                  <c:v>Y05_09</c:v>
                </c:pt>
                <c:pt idx="2">
                  <c:v>Y10_14</c:v>
                </c:pt>
                <c:pt idx="3">
                  <c:v>Y15_19</c:v>
                </c:pt>
                <c:pt idx="4">
                  <c:v>Y20_24</c:v>
                </c:pt>
                <c:pt idx="5">
                  <c:v>Y25_29</c:v>
                </c:pt>
                <c:pt idx="6">
                  <c:v>Y30_34</c:v>
                </c:pt>
                <c:pt idx="7">
                  <c:v>Y35_39</c:v>
                </c:pt>
                <c:pt idx="8">
                  <c:v>Y40_44</c:v>
                </c:pt>
                <c:pt idx="9">
                  <c:v>Y45_49</c:v>
                </c:pt>
                <c:pt idx="10">
                  <c:v>Y50_54</c:v>
                </c:pt>
                <c:pt idx="11">
                  <c:v>Y55_59</c:v>
                </c:pt>
                <c:pt idx="12">
                  <c:v>Y60_64</c:v>
                </c:pt>
                <c:pt idx="13">
                  <c:v>Y65_69</c:v>
                </c:pt>
                <c:pt idx="14">
                  <c:v>Y70_74</c:v>
                </c:pt>
                <c:pt idx="15">
                  <c:v>Y75_79</c:v>
                </c:pt>
                <c:pt idx="16">
                  <c:v>Y80_84</c:v>
                </c:pt>
                <c:pt idx="17">
                  <c:v>Y85ABO</c:v>
                </c:pt>
              </c:strCache>
            </c:strRef>
          </c:cat>
          <c:val>
            <c:numRef>
              <c:f>世代曲線!$O$2:$O$19</c:f>
              <c:numCache>
                <c:formatCode>General</c:formatCode>
                <c:ptCount val="18"/>
                <c:pt idx="6">
                  <c:v>1.9616133142625567</c:v>
                </c:pt>
                <c:pt idx="7">
                  <c:v>3.135110333641407</c:v>
                </c:pt>
                <c:pt idx="8">
                  <c:v>7.240510137037429</c:v>
                </c:pt>
                <c:pt idx="9">
                  <c:v>15.735904058456686</c:v>
                </c:pt>
                <c:pt idx="10">
                  <c:v>32.669598273295541</c:v>
                </c:pt>
                <c:pt idx="11">
                  <c:v>67.316683285674927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EEB-409E-B98A-7908DE5F5B03}"/>
            </c:ext>
          </c:extLst>
        </c:ser>
        <c:ser>
          <c:idx val="5"/>
          <c:order val="5"/>
          <c:tx>
            <c:v>民國61-65年</c:v>
          </c:tx>
          <c:cat>
            <c:strRef>
              <c:f>世代曲線!$J$2:$J$19</c:f>
              <c:strCache>
                <c:ptCount val="18"/>
                <c:pt idx="0">
                  <c:v>Y00_04</c:v>
                </c:pt>
                <c:pt idx="1">
                  <c:v>Y05_09</c:v>
                </c:pt>
                <c:pt idx="2">
                  <c:v>Y10_14</c:v>
                </c:pt>
                <c:pt idx="3">
                  <c:v>Y15_19</c:v>
                </c:pt>
                <c:pt idx="4">
                  <c:v>Y20_24</c:v>
                </c:pt>
                <c:pt idx="5">
                  <c:v>Y25_29</c:v>
                </c:pt>
                <c:pt idx="6">
                  <c:v>Y30_34</c:v>
                </c:pt>
                <c:pt idx="7">
                  <c:v>Y35_39</c:v>
                </c:pt>
                <c:pt idx="8">
                  <c:v>Y40_44</c:v>
                </c:pt>
                <c:pt idx="9">
                  <c:v>Y45_49</c:v>
                </c:pt>
                <c:pt idx="10">
                  <c:v>Y50_54</c:v>
                </c:pt>
                <c:pt idx="11">
                  <c:v>Y55_59</c:v>
                </c:pt>
                <c:pt idx="12">
                  <c:v>Y60_64</c:v>
                </c:pt>
                <c:pt idx="13">
                  <c:v>Y65_69</c:v>
                </c:pt>
                <c:pt idx="14">
                  <c:v>Y70_74</c:v>
                </c:pt>
                <c:pt idx="15">
                  <c:v>Y75_79</c:v>
                </c:pt>
                <c:pt idx="16">
                  <c:v>Y80_84</c:v>
                </c:pt>
                <c:pt idx="17">
                  <c:v>Y85ABO</c:v>
                </c:pt>
              </c:strCache>
            </c:strRef>
          </c:cat>
          <c:val>
            <c:numRef>
              <c:f>世代曲線!$P$2:$P$19</c:f>
              <c:numCache>
                <c:formatCode>General</c:formatCode>
                <c:ptCount val="18"/>
                <c:pt idx="0">
                  <c:v>6.3750018328130265E-2</c:v>
                </c:pt>
                <c:pt idx="1">
                  <c:v>4.170035273285868E-2</c:v>
                </c:pt>
                <c:pt idx="2">
                  <c:v>4.1841293046583794E-2</c:v>
                </c:pt>
                <c:pt idx="3">
                  <c:v>0.2321214518521551</c:v>
                </c:pt>
                <c:pt idx="4">
                  <c:v>0.19125934182347717</c:v>
                </c:pt>
                <c:pt idx="5">
                  <c:v>0.62319461594234982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EEB-409E-B98A-7908DE5F5B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007424"/>
        <c:axId val="193953088"/>
      </c:lineChart>
      <c:catAx>
        <c:axId val="2120074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altLang="zh-TW" sz="1200" b="1" i="0" baseline="0">
                    <a:effectLst/>
                  </a:rPr>
                  <a:t>5</a:t>
                </a:r>
                <a:r>
                  <a:rPr lang="zh-TW" altLang="zh-TW" sz="1200" b="1" i="0" baseline="0">
                    <a:effectLst/>
                  </a:rPr>
                  <a:t>歲年齡組</a:t>
                </a:r>
                <a:endParaRPr lang="zh-TW" altLang="zh-TW" sz="1200">
                  <a:effectLst/>
                </a:endParaRP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193953088"/>
        <c:crosses val="autoZero"/>
        <c:auto val="1"/>
        <c:lblAlgn val="ctr"/>
        <c:lblOffset val="100"/>
        <c:noMultiLvlLbl val="0"/>
      </c:catAx>
      <c:valAx>
        <c:axId val="193953088"/>
        <c:scaling>
          <c:orientation val="minMax"/>
        </c:scaling>
        <c:delete val="0"/>
        <c:axPos val="l"/>
        <c:majorGridlines/>
        <c:title>
          <c:tx>
            <c:rich>
              <a:bodyPr rot="0" vert="wordArtVertRtl"/>
              <a:lstStyle/>
              <a:p>
                <a:pPr>
                  <a:defRPr sz="1200">
                    <a:latin typeface="微軟正黑體" panose="020B0604030504040204" pitchFamily="34" charset="-120"/>
                    <a:ea typeface="微軟正黑體" panose="020B0604030504040204" pitchFamily="34" charset="-120"/>
                  </a:defRPr>
                </a:pPr>
                <a:r>
                  <a:rPr lang="zh-TW" altLang="zh-TW" sz="1200" b="1" i="0" baseline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每十萬人口死亡率</a:t>
                </a:r>
                <a:endParaRPr lang="zh-TW" altLang="zh-TW" sz="12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c:rich>
          </c:tx>
          <c:layout>
            <c:manualLayout>
              <c:xMode val="edge"/>
              <c:yMode val="edge"/>
              <c:x val="1.9810102107142569E-2"/>
              <c:y val="0.1375369295717328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200742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4440961337513065"/>
          <c:y val="0.25057657782963588"/>
          <c:w val="0.14514106583072101"/>
          <c:h val="0.35491488490337136"/>
        </c:manualLayout>
      </c:layout>
      <c:overlay val="0"/>
      <c:txPr>
        <a:bodyPr/>
        <a:lstStyle/>
        <a:p>
          <a:pPr>
            <a:defRPr>
              <a:latin typeface="+mn-lt"/>
              <a:ea typeface="微軟正黑體" panose="020B0604030504040204" pitchFamily="34" charset="-120"/>
            </a:defRPr>
          </a:pPr>
          <a:endParaRPr lang="zh-TW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E57A3-002A-4A6C-9603-60C23E0AFDE8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CA3DC-1171-4250-92C3-1A00998056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525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A3DC-1171-4250-92C3-1A00998056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961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A3DC-1171-4250-92C3-1A009980564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4294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A3DC-1171-4250-92C3-1A00998056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056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A3DC-1171-4250-92C3-1A00998056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7399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A3DC-1171-4250-92C3-1A00998056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622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A3DC-1171-4250-92C3-1A00998056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547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A3DC-1171-4250-92C3-1A00998056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922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A3DC-1171-4250-92C3-1A00998056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136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A3DC-1171-4250-92C3-1A00998056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663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A3DC-1171-4250-92C3-1A00998056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7973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A3DC-1171-4250-92C3-1A00998056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7586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A3DC-1171-4250-92C3-1A00998056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042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A3DC-1171-4250-92C3-1A00998056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413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A3DC-1171-4250-92C3-1A009980564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07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A3DC-1171-4250-92C3-1A009980564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150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A3DC-1171-4250-92C3-1A00998056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571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A3DC-1171-4250-92C3-1A009980564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596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A3DC-1171-4250-92C3-1A00998056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1195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A3DC-1171-4250-92C3-1A00998056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164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A3DC-1171-4250-92C3-1A00998056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583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A3DC-1171-4250-92C3-1A00998056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930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A3DC-1171-4250-92C3-1A00998056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954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DE467-DEF2-49A9-8D21-4E382354B278}" type="datetime1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534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663E-F8C2-44DB-A95D-94ECEA7FC588}" type="datetime1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018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D2A6-F4C4-469B-AC28-691ECBC47B49}" type="datetime1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2685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 sz="26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ABE12-8CF4-4A47-B037-33B636A57623}" type="datetime1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21742F1-D6EA-4614-9C73-0DC64DEDF02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260648"/>
            <a:ext cx="323528" cy="115212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248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E3E3D-B165-4103-B287-2167B4DB504E}" type="datetime1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387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F100-2A89-4E23-8D7D-260E64533E2B}" type="datetime1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353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87AF-4A07-4AC2-876A-CDC071DA7ED3}" type="datetime1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626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539CA-6633-4A1A-96C1-6460B3F7AF9F}" type="datetime1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25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CA412-6635-47D9-A04B-B978D3DD6344}" type="datetime1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1755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049F-88C1-407A-B30D-19960E87F8E6}" type="datetime1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164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9CE2-3DF9-4C96-B444-CD472B426DBF}" type="datetime1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53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41552-E415-4DB3-A587-46456B22D7CA}" type="datetime1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742F1-D6EA-4614-9C73-0DC64DEDF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06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is.hpa.gov.tw/pagepub/Home.aspx?itemNo=cr.h.10&amp;helperNo=ICD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is.hpa.gov.tw/pagepub/Home.aspx?itemNo=cr.q.1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cr.cph.ntu.edu.tw/main.php?Page=A5B2" TargetMode="External"/><Relationship Id="rId4" Type="http://schemas.openxmlformats.org/officeDocument/2006/relationships/hyperlink" Target="https://dep.mohw.gov.tw/dos/lp-4927-113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p.mohw.gov.tw/DOS/lp-3147-113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ages.unsplash.com/photo-1513542789411-b6a5d4f31634?ixlib=rb-0.3.5&amp;ixid=eyJhcHBfaWQiOjEyMDd9&amp;s=8b5d177ad38580e039c7f403c0554ea6&amp;dpr=1&amp;auto=format&amp;fit=crop&amp;w=1000&amp;q=80&amp;cs=tinysrg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16" r="4000"/>
          <a:stretch/>
        </p:blipFill>
        <p:spPr bwMode="auto">
          <a:xfrm>
            <a:off x="0" y="0"/>
            <a:ext cx="914400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68761"/>
            <a:ext cx="7772400" cy="1470025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Descriptive Analysis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024535"/>
            <a:ext cx="6400800" cy="17526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2020/12/09</a:t>
            </a:r>
            <a:endParaRPr lang="zh-TW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36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年齡標準化死亡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比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(SMR)</a:t>
            </a:r>
            <a:r>
              <a:rPr lang="zh-TW" altLang="en-US" dirty="0"/>
              <a:t>計算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Step 1 </a:t>
            </a:r>
            <a:r>
              <a:rPr lang="zh-TW" altLang="en-US" dirty="0"/>
              <a:t>各縣市死亡人數</a:t>
            </a:r>
            <a:r>
              <a:rPr lang="en-US" altLang="zh-TW" dirty="0"/>
              <a:t>(observed)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1800" dirty="0">
                <a:solidFill>
                  <a:srgbClr val="008000"/>
                </a:solidFill>
                <a:latin typeface="SAS Monospace"/>
              </a:rPr>
              <a:t>縣市地區死亡人數</a:t>
            </a:r>
            <a:r>
              <a:rPr lang="en-US" altLang="zh-TW" sz="1800" dirty="0">
                <a:solidFill>
                  <a:srgbClr val="008000"/>
                </a:solidFill>
                <a:latin typeface="SAS Monospace"/>
              </a:rPr>
              <a:t>(observed)*/</a:t>
            </a:r>
            <a:endParaRPr lang="en-US" altLang="zh-TW" sz="180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data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g;  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800" b="0" dirty="0">
                <a:solidFill>
                  <a:srgbClr val="0000FF"/>
                </a:solidFill>
                <a:latin typeface="SAS Monospace"/>
              </a:rPr>
              <a:t>set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b;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800" dirty="0">
                <a:solidFill>
                  <a:srgbClr val="008000"/>
                </a:solidFill>
                <a:latin typeface="SAS Monospace"/>
              </a:rPr>
              <a:t>/*||:</a:t>
            </a:r>
            <a:r>
              <a:rPr lang="zh-TW" altLang="en-US" sz="1800" dirty="0">
                <a:solidFill>
                  <a:srgbClr val="008000"/>
                </a:solidFill>
                <a:latin typeface="SAS Monospace"/>
              </a:rPr>
              <a:t> 合併</a:t>
            </a:r>
            <a:r>
              <a:rPr lang="en-US" altLang="zh-TW" sz="1800" dirty="0">
                <a:solidFill>
                  <a:srgbClr val="008000"/>
                </a:solidFill>
                <a:latin typeface="SAS Monospace"/>
              </a:rPr>
              <a:t>2</a:t>
            </a:r>
            <a:r>
              <a:rPr lang="zh-TW" altLang="en-US" sz="1800" dirty="0">
                <a:solidFill>
                  <a:srgbClr val="008000"/>
                </a:solidFill>
                <a:latin typeface="SAS Monospace"/>
              </a:rPr>
              <a:t>串文字；</a:t>
            </a:r>
            <a:r>
              <a:rPr lang="en-US" altLang="zh-TW" sz="1800" dirty="0">
                <a:solidFill>
                  <a:srgbClr val="008000"/>
                </a:solidFill>
                <a:latin typeface="SAS Monospace"/>
              </a:rPr>
              <a:t>compress(): </a:t>
            </a:r>
            <a:r>
              <a:rPr lang="zh-TW" altLang="en-US" sz="1800" dirty="0">
                <a:solidFill>
                  <a:srgbClr val="008000"/>
                </a:solidFill>
                <a:latin typeface="SAS Monospace"/>
              </a:rPr>
              <a:t>移除空格</a:t>
            </a:r>
            <a:r>
              <a:rPr lang="en-US" altLang="zh-TW" sz="180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180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zh-TW" altLang="en-US" sz="18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800" b="0" dirty="0" err="1">
                <a:solidFill>
                  <a:srgbClr val="000000"/>
                </a:solidFill>
                <a:latin typeface="SAS Monospace"/>
              </a:rPr>
              <a:t>year_agegp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=compress(year||</a:t>
            </a:r>
            <a:r>
              <a:rPr lang="en-US" altLang="zh-TW" sz="1800" b="0" dirty="0" err="1">
                <a:solidFill>
                  <a:srgbClr val="000000"/>
                </a:solidFill>
                <a:latin typeface="SAS Monospace"/>
              </a:rPr>
              <a:t>agegp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); </a:t>
            </a: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print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=g(</a:t>
            </a:r>
            <a:r>
              <a:rPr lang="en-US" altLang="zh-TW" sz="1800" b="0" dirty="0" err="1">
                <a:solidFill>
                  <a:srgbClr val="0000FF"/>
                </a:solidFill>
                <a:latin typeface="SAS Monospace"/>
              </a:rPr>
              <a:t>obs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1800" b="1" dirty="0">
                <a:solidFill>
                  <a:srgbClr val="008080"/>
                </a:solidFill>
                <a:latin typeface="SAS Monospace"/>
              </a:rPr>
              <a:t>50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);</a:t>
            </a: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;</a:t>
            </a:r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66" t="10290" r="31277" b="75073"/>
          <a:stretch/>
        </p:blipFill>
        <p:spPr bwMode="auto">
          <a:xfrm>
            <a:off x="539552" y="4365104"/>
            <a:ext cx="582837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051720" y="4797152"/>
            <a:ext cx="864096" cy="46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707904" y="4797152"/>
            <a:ext cx="2660022" cy="46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444208" y="4725144"/>
            <a:ext cx="2376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7030A0"/>
                </a:solidFill>
              </a:rPr>
              <a:t>台北市民國</a:t>
            </a:r>
            <a:r>
              <a:rPr lang="en-US" altLang="zh-TW" sz="2000" b="1" dirty="0">
                <a:solidFill>
                  <a:srgbClr val="7030A0"/>
                </a:solidFill>
              </a:rPr>
              <a:t>60</a:t>
            </a:r>
            <a:r>
              <a:rPr lang="zh-TW" altLang="en-US" sz="2000" b="1" dirty="0">
                <a:solidFill>
                  <a:srgbClr val="7030A0"/>
                </a:solidFill>
              </a:rPr>
              <a:t>年</a:t>
            </a:r>
            <a:endParaRPr lang="en-US" altLang="zh-TW" sz="2000" b="1" dirty="0">
              <a:solidFill>
                <a:srgbClr val="7030A0"/>
              </a:solidFill>
            </a:endParaRPr>
          </a:p>
          <a:p>
            <a:r>
              <a:rPr lang="en-US" altLang="zh-TW" sz="2000" b="1" dirty="0">
                <a:solidFill>
                  <a:srgbClr val="7030A0"/>
                </a:solidFill>
              </a:rPr>
              <a:t>0-4</a:t>
            </a:r>
            <a:r>
              <a:rPr lang="zh-TW" altLang="en-US" sz="2000" b="1" dirty="0">
                <a:solidFill>
                  <a:srgbClr val="7030A0"/>
                </a:solidFill>
              </a:rPr>
              <a:t>歲</a:t>
            </a:r>
            <a:endParaRPr lang="en-US" altLang="zh-TW" sz="2000" b="1" dirty="0">
              <a:solidFill>
                <a:srgbClr val="7030A0"/>
              </a:solidFill>
            </a:endParaRPr>
          </a:p>
          <a:p>
            <a:r>
              <a:rPr lang="zh-TW" altLang="en-US" sz="2000" b="1" dirty="0">
                <a:solidFill>
                  <a:srgbClr val="7030A0"/>
                </a:solidFill>
              </a:rPr>
              <a:t>癌症死亡人數</a:t>
            </a:r>
            <a:r>
              <a:rPr lang="en-US" altLang="zh-TW" sz="2000" b="1" dirty="0">
                <a:solidFill>
                  <a:srgbClr val="7030A0"/>
                </a:solidFill>
              </a:rPr>
              <a:t>0</a:t>
            </a:r>
            <a:r>
              <a:rPr lang="zh-TW" altLang="en-US" sz="2000" b="1" dirty="0">
                <a:solidFill>
                  <a:srgbClr val="7030A0"/>
                </a:solidFill>
              </a:rPr>
              <a:t>人</a:t>
            </a:r>
            <a:endParaRPr lang="en-US" altLang="zh-TW" sz="2000" b="1" dirty="0">
              <a:solidFill>
                <a:srgbClr val="7030A0"/>
              </a:solidFill>
            </a:endParaRPr>
          </a:p>
          <a:p>
            <a:r>
              <a:rPr lang="zh-TW" altLang="en-US" sz="2000" b="1" dirty="0">
                <a:solidFill>
                  <a:srgbClr val="7030A0"/>
                </a:solidFill>
              </a:rPr>
              <a:t>人口數</a:t>
            </a:r>
            <a:r>
              <a:rPr lang="en-US" altLang="zh-TW" sz="2000" b="1" dirty="0">
                <a:solidFill>
                  <a:srgbClr val="7030A0"/>
                </a:solidFill>
              </a:rPr>
              <a:t>108670</a:t>
            </a:r>
            <a:r>
              <a:rPr lang="zh-TW" altLang="en-US" sz="2000" b="1" dirty="0">
                <a:solidFill>
                  <a:srgbClr val="7030A0"/>
                </a:solidFill>
              </a:rPr>
              <a:t>人</a:t>
            </a:r>
          </a:p>
        </p:txBody>
      </p:sp>
    </p:spTree>
    <p:extLst>
      <p:ext uri="{BB962C8B-B14F-4D97-AF65-F5344CB8AC3E}">
        <p14:creationId xmlns:p14="http://schemas.microsoft.com/office/powerpoint/2010/main" val="306576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年齡標準化死亡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比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(SMR)</a:t>
            </a:r>
            <a:r>
              <a:rPr lang="zh-TW" altLang="en-US" dirty="0"/>
              <a:t>計算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Step 2 </a:t>
            </a:r>
            <a:r>
              <a:rPr lang="zh-TW" altLang="en-US" dirty="0"/>
              <a:t>全台年齡別死亡率</a:t>
            </a:r>
            <a:r>
              <a:rPr lang="en-US" altLang="zh-TW" dirty="0"/>
              <a:t>(reference)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1800" dirty="0">
                <a:solidFill>
                  <a:srgbClr val="008000"/>
                </a:solidFill>
                <a:latin typeface="SAS Monospace"/>
              </a:rPr>
              <a:t>全台年齡別死亡率</a:t>
            </a:r>
            <a:r>
              <a:rPr lang="en-US" altLang="zh-TW" sz="1800" dirty="0">
                <a:solidFill>
                  <a:srgbClr val="008000"/>
                </a:solidFill>
                <a:latin typeface="SAS Monospace"/>
              </a:rPr>
              <a:t>(reference)*/</a:t>
            </a:r>
            <a:endParaRPr lang="en-US" altLang="zh-TW" sz="180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data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ref; 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800" b="0" dirty="0">
                <a:solidFill>
                  <a:srgbClr val="0000FF"/>
                </a:solidFill>
                <a:latin typeface="SAS Monospace"/>
              </a:rPr>
              <a:t>set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0" dirty="0" err="1">
                <a:solidFill>
                  <a:srgbClr val="000000"/>
                </a:solidFill>
                <a:latin typeface="SAS Monospace"/>
              </a:rPr>
              <a:t>age_specific_rate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rgbClr val="008000"/>
                </a:solidFill>
                <a:latin typeface="SAS Monospace"/>
              </a:rPr>
              <a:t>  </a:t>
            </a:r>
            <a:r>
              <a:rPr lang="en-US" altLang="zh-TW" sz="1800" dirty="0">
                <a:solidFill>
                  <a:srgbClr val="008000"/>
                </a:solidFill>
                <a:latin typeface="SAS Monospace"/>
              </a:rPr>
              <a:t>/*||:</a:t>
            </a:r>
            <a:r>
              <a:rPr lang="zh-TW" altLang="en-US" sz="1800" dirty="0">
                <a:solidFill>
                  <a:srgbClr val="008000"/>
                </a:solidFill>
                <a:latin typeface="SAS Monospace"/>
              </a:rPr>
              <a:t> 合併</a:t>
            </a:r>
            <a:r>
              <a:rPr lang="en-US" altLang="zh-TW" sz="1800" dirty="0">
                <a:solidFill>
                  <a:srgbClr val="008000"/>
                </a:solidFill>
                <a:latin typeface="SAS Monospace"/>
              </a:rPr>
              <a:t>2</a:t>
            </a:r>
            <a:r>
              <a:rPr lang="zh-TW" altLang="en-US" sz="1800" dirty="0">
                <a:solidFill>
                  <a:srgbClr val="008000"/>
                </a:solidFill>
                <a:latin typeface="SAS Monospace"/>
              </a:rPr>
              <a:t>串文字；</a:t>
            </a:r>
            <a:r>
              <a:rPr lang="en-US" altLang="zh-TW" sz="1800" dirty="0">
                <a:solidFill>
                  <a:srgbClr val="008000"/>
                </a:solidFill>
                <a:latin typeface="SAS Monospace"/>
              </a:rPr>
              <a:t>compress(): </a:t>
            </a:r>
            <a:r>
              <a:rPr lang="zh-TW" altLang="en-US" sz="1800" dirty="0">
                <a:solidFill>
                  <a:srgbClr val="008000"/>
                </a:solidFill>
                <a:latin typeface="SAS Monospace"/>
              </a:rPr>
              <a:t>移除空格</a:t>
            </a:r>
            <a:r>
              <a:rPr lang="en-US" altLang="zh-TW" sz="180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180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zh-TW" altLang="en-US" sz="18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800" b="0" dirty="0" err="1">
                <a:solidFill>
                  <a:srgbClr val="000000"/>
                </a:solidFill>
                <a:latin typeface="SAS Monospace"/>
              </a:rPr>
              <a:t>year_agegp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=compress(year||</a:t>
            </a:r>
            <a:r>
              <a:rPr lang="en-US" altLang="zh-TW" sz="1800" b="0" dirty="0" err="1">
                <a:solidFill>
                  <a:srgbClr val="000000"/>
                </a:solidFill>
                <a:latin typeface="SAS Monospace"/>
              </a:rPr>
              <a:t>agegp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); </a:t>
            </a: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print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=ref(</a:t>
            </a:r>
            <a:r>
              <a:rPr lang="en-US" altLang="zh-TW" sz="1800" b="0" dirty="0" err="1">
                <a:solidFill>
                  <a:srgbClr val="0000FF"/>
                </a:solidFill>
                <a:latin typeface="SAS Monospace"/>
              </a:rPr>
              <a:t>obs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1800" b="1" dirty="0">
                <a:solidFill>
                  <a:srgbClr val="008080"/>
                </a:solidFill>
                <a:latin typeface="SAS Monospace"/>
              </a:rPr>
              <a:t>50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);</a:t>
            </a: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;</a:t>
            </a:r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93" t="10290" r="26223" b="75218"/>
          <a:stretch/>
        </p:blipFill>
        <p:spPr bwMode="auto">
          <a:xfrm>
            <a:off x="611559" y="4653136"/>
            <a:ext cx="7137564" cy="15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652120" y="5811834"/>
            <a:ext cx="2097003" cy="422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268403" y="4149080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000" b="1" dirty="0">
                <a:solidFill>
                  <a:srgbClr val="7030A0"/>
                </a:solidFill>
              </a:rPr>
              <a:t>全台民國</a:t>
            </a:r>
            <a:r>
              <a:rPr lang="en-US" altLang="zh-TW" sz="2000" b="1" dirty="0">
                <a:solidFill>
                  <a:srgbClr val="7030A0"/>
                </a:solidFill>
              </a:rPr>
              <a:t>60</a:t>
            </a:r>
            <a:r>
              <a:rPr lang="zh-TW" altLang="en-US" sz="2000" b="1" dirty="0">
                <a:solidFill>
                  <a:srgbClr val="7030A0"/>
                </a:solidFill>
              </a:rPr>
              <a:t>年</a:t>
            </a:r>
            <a:r>
              <a:rPr lang="en-US" altLang="zh-TW" sz="2000" b="1" dirty="0">
                <a:solidFill>
                  <a:srgbClr val="7030A0"/>
                </a:solidFill>
              </a:rPr>
              <a:t>10-14</a:t>
            </a:r>
            <a:r>
              <a:rPr lang="zh-TW" altLang="en-US" sz="2000" b="1" dirty="0">
                <a:solidFill>
                  <a:srgbClr val="7030A0"/>
                </a:solidFill>
              </a:rPr>
              <a:t>歲癌症死亡率為</a:t>
            </a:r>
            <a:r>
              <a:rPr lang="en-US" altLang="zh-TW" sz="2000" b="1" dirty="0">
                <a:solidFill>
                  <a:srgbClr val="7030A0"/>
                </a:solidFill>
              </a:rPr>
              <a:t>0.000001006</a:t>
            </a:r>
            <a:endParaRPr lang="zh-TW" alt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95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82" t="10435" r="32010" b="82609"/>
          <a:stretch/>
        </p:blipFill>
        <p:spPr bwMode="auto">
          <a:xfrm>
            <a:off x="3793631" y="6014203"/>
            <a:ext cx="4620498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435280" cy="499715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TW" sz="3200" b="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3200" dirty="0">
                <a:solidFill>
                  <a:srgbClr val="008000"/>
                </a:solidFill>
                <a:latin typeface="SAS Monospace"/>
              </a:rPr>
              <a:t>縣市地區死亡人數依年及年齡層排序</a:t>
            </a:r>
            <a:r>
              <a:rPr lang="en-US" altLang="zh-TW" sz="3200" b="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32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32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3200" b="1" dirty="0">
                <a:solidFill>
                  <a:srgbClr val="000080"/>
                </a:solidFill>
                <a:latin typeface="SAS Monospace"/>
              </a:rPr>
              <a:t>sort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3200" b="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3200" b="0" dirty="0">
                <a:solidFill>
                  <a:srgbClr val="0000FF"/>
                </a:solidFill>
                <a:latin typeface="SAS Monospace"/>
              </a:rPr>
              <a:t>g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; </a:t>
            </a:r>
          </a:p>
          <a:p>
            <a:pPr marL="0" indent="0">
              <a:buNone/>
            </a:pPr>
            <a:r>
              <a:rPr lang="zh-TW" altLang="en-US" sz="32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3200" b="0" dirty="0">
                <a:solidFill>
                  <a:srgbClr val="0000FF"/>
                </a:solidFill>
                <a:latin typeface="SAS Monospace"/>
              </a:rPr>
              <a:t>by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3200" b="0" dirty="0" err="1">
                <a:solidFill>
                  <a:srgbClr val="000000"/>
                </a:solidFill>
                <a:latin typeface="SAS Monospace"/>
              </a:rPr>
              <a:t>year_agegp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en-US" altLang="zh-TW" sz="3200" b="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3200" dirty="0">
                <a:solidFill>
                  <a:srgbClr val="008000"/>
                </a:solidFill>
                <a:latin typeface="SAS Monospace"/>
              </a:rPr>
              <a:t>全台年齡別死亡率依年及年齡層排序</a:t>
            </a:r>
            <a:r>
              <a:rPr lang="en-US" altLang="zh-TW" sz="3200" b="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32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32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3200" b="1" dirty="0">
                <a:solidFill>
                  <a:srgbClr val="000080"/>
                </a:solidFill>
                <a:latin typeface="SAS Monospace"/>
              </a:rPr>
              <a:t>sort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3200" b="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=ref; </a:t>
            </a:r>
          </a:p>
          <a:p>
            <a:pPr marL="0" indent="0">
              <a:buNone/>
            </a:pPr>
            <a:r>
              <a:rPr lang="zh-TW" altLang="en-US" sz="32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3200" b="0" dirty="0">
                <a:solidFill>
                  <a:srgbClr val="0000FF"/>
                </a:solidFill>
                <a:latin typeface="SAS Monospace"/>
              </a:rPr>
              <a:t>by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3200" b="0" dirty="0" err="1">
                <a:solidFill>
                  <a:srgbClr val="000000"/>
                </a:solidFill>
                <a:latin typeface="SAS Monospace"/>
              </a:rPr>
              <a:t>year_agegp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pt-BR" altLang="zh-TW" sz="320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3200" dirty="0">
                <a:solidFill>
                  <a:srgbClr val="008000"/>
                </a:solidFill>
                <a:latin typeface="SAS Monospace"/>
              </a:rPr>
              <a:t>合併縣市地區死亡人數</a:t>
            </a:r>
            <a:r>
              <a:rPr lang="pt-BR" altLang="zh-TW" sz="3200" dirty="0">
                <a:solidFill>
                  <a:srgbClr val="008000"/>
                </a:solidFill>
                <a:latin typeface="SAS Monospace"/>
              </a:rPr>
              <a:t>(observed)</a:t>
            </a:r>
            <a:r>
              <a:rPr lang="zh-TW" altLang="en-US" sz="3200" dirty="0">
                <a:solidFill>
                  <a:srgbClr val="008000"/>
                </a:solidFill>
                <a:latin typeface="SAS Monospace"/>
              </a:rPr>
              <a:t>及全台年齡別死亡率</a:t>
            </a:r>
            <a:r>
              <a:rPr lang="pt-BR" altLang="zh-TW" sz="3200" dirty="0">
                <a:solidFill>
                  <a:srgbClr val="008000"/>
                </a:solidFill>
                <a:latin typeface="SAS Monospace"/>
              </a:rPr>
              <a:t>(reference)*/</a:t>
            </a:r>
            <a:endParaRPr lang="pt-BR" altLang="zh-TW" sz="320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3200" b="1" dirty="0">
                <a:solidFill>
                  <a:srgbClr val="000080"/>
                </a:solidFill>
                <a:latin typeface="SAS Monospace"/>
              </a:rPr>
              <a:t>data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3200" b="0" dirty="0" err="1">
                <a:solidFill>
                  <a:srgbClr val="000000"/>
                </a:solidFill>
                <a:latin typeface="SAS Monospace"/>
              </a:rPr>
              <a:t>i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32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3200" b="0" dirty="0">
                <a:solidFill>
                  <a:srgbClr val="0000FF"/>
                </a:solidFill>
                <a:latin typeface="SAS Monospace"/>
              </a:rPr>
              <a:t>merge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g ref; </a:t>
            </a:r>
          </a:p>
          <a:p>
            <a:pPr marL="0" indent="0">
              <a:buNone/>
            </a:pPr>
            <a:r>
              <a:rPr lang="zh-TW" altLang="en-US" sz="32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3200" b="0" dirty="0">
                <a:solidFill>
                  <a:srgbClr val="0000FF"/>
                </a:solidFill>
                <a:latin typeface="SAS Monospace"/>
              </a:rPr>
              <a:t>by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3200" b="0" dirty="0" err="1">
                <a:solidFill>
                  <a:srgbClr val="000000"/>
                </a:solidFill>
                <a:latin typeface="SAS Monospace"/>
              </a:rPr>
              <a:t>year_agegp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; </a:t>
            </a:r>
            <a:r>
              <a:rPr lang="en-US" altLang="zh-TW" sz="3200" b="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3200" b="0" dirty="0">
                <a:solidFill>
                  <a:srgbClr val="008000"/>
                </a:solidFill>
                <a:latin typeface="SAS Monospace"/>
              </a:rPr>
              <a:t>依年</a:t>
            </a:r>
            <a:r>
              <a:rPr lang="zh-TW" altLang="en-US" sz="3200" dirty="0">
                <a:solidFill>
                  <a:srgbClr val="008000"/>
                </a:solidFill>
                <a:latin typeface="SAS Monospace"/>
              </a:rPr>
              <a:t>及年齡層合併</a:t>
            </a:r>
            <a:r>
              <a:rPr lang="en-US" altLang="zh-TW" sz="3200" b="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32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32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;</a:t>
            </a:r>
            <a:endParaRPr lang="zh-TW" altLang="en-US" sz="32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3200" b="0" dirty="0">
                <a:solidFill>
                  <a:srgbClr val="008000"/>
                </a:solidFill>
                <a:latin typeface="SAS Monospace"/>
              </a:rPr>
              <a:t>/*­</a:t>
            </a:r>
            <a:r>
              <a:rPr lang="zh-TW" altLang="en-US" sz="3200" b="0" dirty="0">
                <a:solidFill>
                  <a:srgbClr val="008000"/>
                </a:solidFill>
                <a:latin typeface="SAS Monospace"/>
              </a:rPr>
              <a:t>計算預期死亡人數</a:t>
            </a:r>
            <a:r>
              <a:rPr lang="en-US" altLang="zh-TW" sz="3200" b="0" dirty="0">
                <a:solidFill>
                  <a:srgbClr val="008000"/>
                </a:solidFill>
                <a:latin typeface="SAS Monospace"/>
              </a:rPr>
              <a:t>*/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 </a:t>
            </a:r>
          </a:p>
          <a:p>
            <a:pPr marL="0" indent="0">
              <a:buNone/>
            </a:pPr>
            <a:r>
              <a:rPr lang="en-US" altLang="zh-TW" sz="3200" b="1" dirty="0">
                <a:solidFill>
                  <a:srgbClr val="000080"/>
                </a:solidFill>
                <a:latin typeface="SAS Monospace"/>
              </a:rPr>
              <a:t>data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3200" b="0" dirty="0" err="1">
                <a:solidFill>
                  <a:srgbClr val="000000"/>
                </a:solidFill>
                <a:latin typeface="SAS Monospace"/>
              </a:rPr>
              <a:t>exp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32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3200" b="0" dirty="0">
                <a:solidFill>
                  <a:srgbClr val="0000FF"/>
                </a:solidFill>
                <a:latin typeface="SAS Monospace"/>
              </a:rPr>
              <a:t>set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3200" b="0" dirty="0" err="1">
                <a:solidFill>
                  <a:srgbClr val="000000"/>
                </a:solidFill>
                <a:latin typeface="SAS Monospace"/>
              </a:rPr>
              <a:t>i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32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3200" b="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3200" b="0" dirty="0">
                <a:solidFill>
                  <a:srgbClr val="008000"/>
                </a:solidFill>
                <a:latin typeface="SAS Monospace"/>
              </a:rPr>
              <a:t>預期死亡人數</a:t>
            </a:r>
            <a:r>
              <a:rPr lang="en-US" altLang="zh-TW" sz="3200" b="0" dirty="0">
                <a:solidFill>
                  <a:srgbClr val="008000"/>
                </a:solidFill>
                <a:latin typeface="SAS Monospace"/>
              </a:rPr>
              <a:t>=</a:t>
            </a:r>
            <a:r>
              <a:rPr lang="zh-TW" altLang="en-US" sz="3200" b="0" dirty="0">
                <a:solidFill>
                  <a:srgbClr val="008000"/>
                </a:solidFill>
                <a:latin typeface="SAS Monospace"/>
              </a:rPr>
              <a:t>各縣市各年齡層人口數</a:t>
            </a:r>
            <a:r>
              <a:rPr lang="en-US" altLang="zh-TW" sz="3200" b="0" dirty="0">
                <a:solidFill>
                  <a:srgbClr val="008000"/>
                </a:solidFill>
                <a:latin typeface="SAS Monospace"/>
              </a:rPr>
              <a:t>X</a:t>
            </a:r>
            <a:r>
              <a:rPr lang="zh-TW" altLang="en-US" sz="3200" b="0" dirty="0">
                <a:solidFill>
                  <a:srgbClr val="008000"/>
                </a:solidFill>
                <a:latin typeface="SAS Monospace"/>
              </a:rPr>
              <a:t>全台年齡別死亡率</a:t>
            </a:r>
            <a:r>
              <a:rPr lang="en-US" altLang="zh-TW" sz="3200" b="0" dirty="0">
                <a:solidFill>
                  <a:srgbClr val="008000"/>
                </a:solidFill>
                <a:latin typeface="SAS Monospace"/>
              </a:rPr>
              <a:t>*/</a:t>
            </a:r>
          </a:p>
          <a:p>
            <a:pPr marL="0" indent="0">
              <a:buNone/>
            </a:pPr>
            <a:r>
              <a:rPr lang="zh-TW" altLang="en-US" sz="32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expected=pop*rate; </a:t>
            </a:r>
          </a:p>
          <a:p>
            <a:pPr marL="0" indent="0">
              <a:buNone/>
            </a:pPr>
            <a:r>
              <a:rPr lang="en-US" altLang="zh-TW" sz="32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en-US" altLang="zh-TW" sz="32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3200" b="1" dirty="0">
                <a:solidFill>
                  <a:srgbClr val="000080"/>
                </a:solidFill>
                <a:latin typeface="SAS Monospace"/>
              </a:rPr>
              <a:t>print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3200" b="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3200" b="0" dirty="0" err="1">
                <a:solidFill>
                  <a:srgbClr val="000000"/>
                </a:solidFill>
                <a:latin typeface="SAS Monospace"/>
              </a:rPr>
              <a:t>exp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(</a:t>
            </a:r>
            <a:r>
              <a:rPr lang="en-US" altLang="zh-TW" sz="3200" b="0" dirty="0" err="1">
                <a:solidFill>
                  <a:srgbClr val="0000FF"/>
                </a:solidFill>
                <a:latin typeface="SAS Monospace"/>
              </a:rPr>
              <a:t>obs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3200" b="1" dirty="0">
                <a:solidFill>
                  <a:srgbClr val="008080"/>
                </a:solidFill>
                <a:latin typeface="SAS Monospace"/>
              </a:rPr>
              <a:t>50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);</a:t>
            </a:r>
          </a:p>
          <a:p>
            <a:pPr marL="0" indent="0">
              <a:buNone/>
            </a:pPr>
            <a:r>
              <a:rPr lang="zh-TW" altLang="en-US" sz="32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3200" b="0" dirty="0" err="1">
                <a:solidFill>
                  <a:srgbClr val="0000FF"/>
                </a:solidFill>
                <a:latin typeface="SAS Monospace"/>
              </a:rPr>
              <a:t>var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address </a:t>
            </a:r>
            <a:r>
              <a:rPr lang="en-US" altLang="zh-TW" sz="3200" b="0" dirty="0" err="1">
                <a:solidFill>
                  <a:srgbClr val="000000"/>
                </a:solidFill>
                <a:latin typeface="SAS Monospace"/>
              </a:rPr>
              <a:t>year_agegp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pop rate expected;</a:t>
            </a:r>
          </a:p>
          <a:p>
            <a:pPr marL="0" indent="0">
              <a:buNone/>
            </a:pPr>
            <a:r>
              <a:rPr lang="zh-TW" altLang="en-US" sz="32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3200" b="0" dirty="0">
                <a:solidFill>
                  <a:srgbClr val="0000FF"/>
                </a:solidFill>
                <a:latin typeface="SAS Monospace"/>
              </a:rPr>
              <a:t>where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3200" b="0" dirty="0" err="1">
                <a:solidFill>
                  <a:srgbClr val="000000"/>
                </a:solidFill>
                <a:latin typeface="SAS Monospace"/>
              </a:rPr>
              <a:t>year_agegp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3200" b="0" dirty="0">
                <a:solidFill>
                  <a:srgbClr val="800080"/>
                </a:solidFill>
                <a:latin typeface="SAS Monospace"/>
              </a:rPr>
              <a:t>'60Y10_14'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en-US" altLang="zh-TW" sz="32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年齡標準化死亡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比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(SMR)</a:t>
            </a:r>
            <a:r>
              <a:rPr lang="zh-TW" altLang="en-US" dirty="0"/>
              <a:t>計算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Step 3 </a:t>
            </a:r>
            <a:r>
              <a:rPr lang="zh-TW" altLang="en-US" dirty="0"/>
              <a:t>各縣市預期死亡人數</a:t>
            </a:r>
            <a:r>
              <a:rPr lang="en-US" altLang="zh-TW" dirty="0"/>
              <a:t>(expected)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6030872" y="4437112"/>
            <a:ext cx="2808312" cy="1008112"/>
            <a:chOff x="5868144" y="4221088"/>
            <a:chExt cx="2808312" cy="1008112"/>
          </a:xfrm>
        </p:grpSpPr>
        <p:sp>
          <p:nvSpPr>
            <p:cNvPr id="6" name="矩形圖說文字 5"/>
            <p:cNvSpPr/>
            <p:nvPr/>
          </p:nvSpPr>
          <p:spPr>
            <a:xfrm>
              <a:off x="5868144" y="4221088"/>
              <a:ext cx="2808312" cy="1008112"/>
            </a:xfrm>
            <a:prstGeom prst="wedgeRectCallout">
              <a:avLst>
                <a:gd name="adj1" fmla="val 22421"/>
                <a:gd name="adj2" fmla="val 101646"/>
              </a:avLst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940152" y="4263479"/>
              <a:ext cx="26642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台北市民國</a:t>
              </a:r>
              <a:r>
                <a:rPr lang="en-US" altLang="zh-TW" dirty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60</a:t>
              </a:r>
              <a:r>
                <a:rPr lang="zh-TW" altLang="en-US" dirty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dirty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10-14</a:t>
              </a:r>
              <a:r>
                <a:rPr lang="zh-TW" altLang="en-US" dirty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歲預期死亡人數為</a:t>
              </a:r>
              <a:r>
                <a:rPr lang="en-US" altLang="zh-TW" dirty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0.11215</a:t>
              </a:r>
              <a:r>
                <a:rPr lang="zh-TW" altLang="en-US" dirty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4211960" y="6385856"/>
            <a:ext cx="1800199" cy="348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574051" y="6385856"/>
            <a:ext cx="840078" cy="348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18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1800" dirty="0">
                <a:solidFill>
                  <a:srgbClr val="008000"/>
                </a:solidFill>
                <a:latin typeface="SAS Monospace"/>
              </a:rPr>
              <a:t>排序各縣市各年齡別死亡人數</a:t>
            </a:r>
            <a:r>
              <a:rPr lang="en-US" altLang="zh-TW" sz="1800" dirty="0">
                <a:solidFill>
                  <a:srgbClr val="008000"/>
                </a:solidFill>
                <a:latin typeface="SAS Monospace"/>
              </a:rPr>
              <a:t>(observed)</a:t>
            </a:r>
            <a:r>
              <a:rPr lang="zh-TW" altLang="en-US" sz="1800" dirty="0">
                <a:solidFill>
                  <a:srgbClr val="008000"/>
                </a:solidFill>
                <a:latin typeface="SAS Monospace"/>
              </a:rPr>
              <a:t>及各縣市各年齡別預期死亡人數</a:t>
            </a:r>
            <a:r>
              <a:rPr lang="en-US" altLang="zh-TW" sz="1800" dirty="0">
                <a:solidFill>
                  <a:srgbClr val="008000"/>
                </a:solidFill>
                <a:latin typeface="SAS Monospace"/>
              </a:rPr>
              <a:t>(expected)*/</a:t>
            </a:r>
            <a:endParaRPr lang="en-US" altLang="zh-TW" sz="1800" b="1" dirty="0">
              <a:solidFill>
                <a:srgbClr val="00008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sort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1800" b="0" dirty="0" err="1">
                <a:solidFill>
                  <a:srgbClr val="000000"/>
                </a:solidFill>
                <a:latin typeface="SAS Monospace"/>
              </a:rPr>
              <a:t>exp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; </a:t>
            </a:r>
          </a:p>
          <a:p>
            <a:pPr marL="0" indent="0">
              <a:buNone/>
            </a:pPr>
            <a:r>
              <a:rPr lang="zh-TW" altLang="en-US" sz="1800" b="0" dirty="0">
                <a:solidFill>
                  <a:srgbClr val="0000FF"/>
                </a:solidFill>
                <a:latin typeface="SAS Monospace"/>
              </a:rPr>
              <a:t>  </a:t>
            </a:r>
            <a:r>
              <a:rPr lang="en-US" altLang="zh-TW" sz="1800" b="0" dirty="0">
                <a:solidFill>
                  <a:srgbClr val="0000FF"/>
                </a:solidFill>
                <a:latin typeface="SAS Monospace"/>
              </a:rPr>
              <a:t>by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year address;</a:t>
            </a:r>
            <a:r>
              <a:rPr lang="zh-TW" altLang="en-US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1800" dirty="0">
                <a:solidFill>
                  <a:srgbClr val="008000"/>
                </a:solidFill>
                <a:latin typeface="SAS Monospace"/>
              </a:rPr>
              <a:t>依年及縣市別排序</a:t>
            </a:r>
            <a:r>
              <a:rPr lang="en-US" altLang="zh-TW" sz="180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18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en-US" altLang="zh-TW" sz="1800" b="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1800" b="0" dirty="0">
                <a:solidFill>
                  <a:srgbClr val="008000"/>
                </a:solidFill>
                <a:latin typeface="SAS Monospace"/>
              </a:rPr>
              <a:t>加總每年各縣市實際死亡人數</a:t>
            </a:r>
            <a:r>
              <a:rPr lang="en-US" altLang="zh-TW" sz="1800" b="0" dirty="0">
                <a:solidFill>
                  <a:srgbClr val="008000"/>
                </a:solidFill>
                <a:latin typeface="SAS Monospace"/>
              </a:rPr>
              <a:t>(observed)</a:t>
            </a:r>
            <a:r>
              <a:rPr lang="zh-TW" altLang="en-US" sz="1800" b="0" dirty="0">
                <a:solidFill>
                  <a:srgbClr val="008000"/>
                </a:solidFill>
                <a:latin typeface="SAS Monospace"/>
              </a:rPr>
              <a:t>及預期死亡人數</a:t>
            </a:r>
            <a:r>
              <a:rPr lang="en-US" altLang="zh-TW" sz="1800" b="0" dirty="0">
                <a:solidFill>
                  <a:srgbClr val="008000"/>
                </a:solidFill>
                <a:latin typeface="SAS Monospace"/>
              </a:rPr>
              <a:t>(expected)*/</a:t>
            </a:r>
            <a:endParaRPr lang="en-US" altLang="zh-TW" sz="18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means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1800" b="0" dirty="0" err="1">
                <a:solidFill>
                  <a:srgbClr val="000000"/>
                </a:solidFill>
                <a:latin typeface="SAS Monospace"/>
              </a:rPr>
              <a:t>exp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0" dirty="0" err="1">
                <a:solidFill>
                  <a:srgbClr val="0000FF"/>
                </a:solidFill>
                <a:latin typeface="SAS Monospace"/>
              </a:rPr>
              <a:t>noprint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;   </a:t>
            </a:r>
          </a:p>
          <a:p>
            <a:pPr marL="0" indent="0">
              <a:buNone/>
            </a:pPr>
            <a:r>
              <a:rPr lang="zh-TW" altLang="en-US" sz="1800" b="0" dirty="0">
                <a:solidFill>
                  <a:srgbClr val="0000FF"/>
                </a:solidFill>
                <a:latin typeface="SAS Monospace"/>
              </a:rPr>
              <a:t>  </a:t>
            </a:r>
            <a:r>
              <a:rPr lang="en-US" altLang="zh-TW" sz="1800" b="0" dirty="0" err="1">
                <a:solidFill>
                  <a:srgbClr val="0000FF"/>
                </a:solidFill>
                <a:latin typeface="SAS Monospace"/>
              </a:rPr>
              <a:t>var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death expected;</a:t>
            </a:r>
          </a:p>
          <a:p>
            <a:pPr marL="0" indent="0">
              <a:buNone/>
            </a:pPr>
            <a:r>
              <a:rPr lang="zh-TW" altLang="en-US" sz="1800" b="0" dirty="0">
                <a:solidFill>
                  <a:srgbClr val="0000FF"/>
                </a:solidFill>
                <a:latin typeface="SAS Monospace"/>
              </a:rPr>
              <a:t>  </a:t>
            </a:r>
            <a:r>
              <a:rPr lang="en-US" altLang="zh-TW" sz="1800" b="0" dirty="0">
                <a:solidFill>
                  <a:srgbClr val="0000FF"/>
                </a:solidFill>
                <a:latin typeface="SAS Monospace"/>
              </a:rPr>
              <a:t>by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year address;</a:t>
            </a:r>
          </a:p>
          <a:p>
            <a:pPr marL="0" indent="0">
              <a:buNone/>
            </a:pPr>
            <a:r>
              <a:rPr lang="zh-TW" altLang="en-US" sz="1800" b="0" dirty="0">
                <a:solidFill>
                  <a:srgbClr val="0000FF"/>
                </a:solidFill>
                <a:latin typeface="SAS Monospace"/>
              </a:rPr>
              <a:t>  </a:t>
            </a:r>
            <a:r>
              <a:rPr lang="en-US" altLang="zh-TW" sz="1800" b="0" dirty="0">
                <a:solidFill>
                  <a:srgbClr val="0000FF"/>
                </a:solidFill>
                <a:latin typeface="SAS Monospace"/>
              </a:rPr>
              <a:t>output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0" dirty="0">
                <a:solidFill>
                  <a:srgbClr val="0000FF"/>
                </a:solidFill>
                <a:latin typeface="SAS Monospace"/>
              </a:rPr>
              <a:t>out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1800" b="0" dirty="0" err="1">
                <a:solidFill>
                  <a:srgbClr val="000000"/>
                </a:solidFill>
                <a:latin typeface="SAS Monospace"/>
              </a:rPr>
              <a:t>obsexp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0" dirty="0">
                <a:solidFill>
                  <a:srgbClr val="0000FF"/>
                </a:solidFill>
                <a:latin typeface="SAS Monospace"/>
              </a:rPr>
              <a:t>sum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=observed expected;       </a:t>
            </a: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8000"/>
                </a:solidFill>
                <a:latin typeface="SAS Monospace"/>
              </a:rPr>
              <a:t>/*­</a:t>
            </a:r>
            <a:r>
              <a:rPr lang="zh-TW" altLang="en-US" sz="1800" dirty="0">
                <a:solidFill>
                  <a:srgbClr val="008000"/>
                </a:solidFill>
                <a:latin typeface="SAS Monospace"/>
              </a:rPr>
              <a:t>計算每年各縣市</a:t>
            </a:r>
            <a:r>
              <a:rPr lang="en-US" altLang="zh-TW" sz="1800" dirty="0">
                <a:solidFill>
                  <a:srgbClr val="008000"/>
                </a:solidFill>
                <a:latin typeface="SAS Monospace"/>
              </a:rPr>
              <a:t>SMR*/</a:t>
            </a:r>
            <a:endParaRPr lang="en-US" altLang="zh-TW" sz="180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data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0" dirty="0" err="1">
                <a:solidFill>
                  <a:srgbClr val="000000"/>
                </a:solidFill>
                <a:latin typeface="SAS Monospace"/>
              </a:rPr>
              <a:t>smr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800" b="0" dirty="0">
                <a:solidFill>
                  <a:srgbClr val="0000FF"/>
                </a:solidFill>
                <a:latin typeface="SAS Monospace"/>
              </a:rPr>
              <a:t>set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0" dirty="0" err="1">
                <a:solidFill>
                  <a:srgbClr val="000000"/>
                </a:solidFill>
                <a:latin typeface="SAS Monospace"/>
              </a:rPr>
              <a:t>obsexp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SMR=observed/expected;</a:t>
            </a: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print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1800" b="0" dirty="0" err="1">
                <a:solidFill>
                  <a:srgbClr val="000000"/>
                </a:solidFill>
                <a:latin typeface="SAS Monospace"/>
              </a:rPr>
              <a:t>smr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(</a:t>
            </a:r>
            <a:r>
              <a:rPr lang="en-US" altLang="zh-TW" sz="1800" b="0" dirty="0" err="1">
                <a:solidFill>
                  <a:srgbClr val="0000FF"/>
                </a:solidFill>
                <a:latin typeface="SAS Monospace"/>
              </a:rPr>
              <a:t>obs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1800" b="1" dirty="0">
                <a:solidFill>
                  <a:srgbClr val="008080"/>
                </a:solidFill>
                <a:latin typeface="SAS Monospace"/>
              </a:rPr>
              <a:t>50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);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800" b="0" dirty="0" err="1">
                <a:solidFill>
                  <a:srgbClr val="0000FF"/>
                </a:solidFill>
                <a:latin typeface="SAS Monospace"/>
              </a:rPr>
              <a:t>var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year address observed 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rgbClr val="000000"/>
                </a:solidFill>
                <a:latin typeface="SAS Monospace"/>
              </a:rPr>
              <a:t>      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expected SMR;</a:t>
            </a: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;</a:t>
            </a:r>
            <a:endParaRPr lang="zh-TW" altLang="en-US" sz="1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92" t="10145" r="33804" b="82174"/>
          <a:stretch/>
        </p:blipFill>
        <p:spPr bwMode="auto">
          <a:xfrm>
            <a:off x="4427984" y="5445224"/>
            <a:ext cx="4320472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年齡標準化死亡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比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(SMR)</a:t>
            </a:r>
            <a:r>
              <a:rPr lang="zh-TW" altLang="en-US" dirty="0"/>
              <a:t>計算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Step 4</a:t>
            </a:r>
            <a:r>
              <a:rPr lang="zh-TW" altLang="en-US" dirty="0"/>
              <a:t> 各縣市</a:t>
            </a:r>
            <a:r>
              <a:rPr lang="en-US" altLang="zh-TW" dirty="0"/>
              <a:t>SMR</a:t>
            </a:r>
            <a:r>
              <a:rPr lang="zh-TW" altLang="en-US" dirty="0"/>
              <a:t>計算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6029790" y="3861048"/>
            <a:ext cx="2808312" cy="1008112"/>
            <a:chOff x="5868144" y="4221088"/>
            <a:chExt cx="2808312" cy="1008112"/>
          </a:xfrm>
        </p:grpSpPr>
        <p:sp>
          <p:nvSpPr>
            <p:cNvPr id="7" name="矩形圖說文字 6"/>
            <p:cNvSpPr/>
            <p:nvPr/>
          </p:nvSpPr>
          <p:spPr>
            <a:xfrm>
              <a:off x="5868144" y="4221088"/>
              <a:ext cx="2808312" cy="1008112"/>
            </a:xfrm>
            <a:prstGeom prst="wedgeRectCallout">
              <a:avLst>
                <a:gd name="adj1" fmla="val 22421"/>
                <a:gd name="adj2" fmla="val 101646"/>
              </a:avLst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940152" y="4401978"/>
              <a:ext cx="26642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台北市民國</a:t>
              </a:r>
              <a:r>
                <a:rPr lang="en-US" altLang="zh-TW" dirty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60</a:t>
              </a:r>
              <a:r>
                <a:rPr lang="zh-TW" altLang="en-US" dirty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endParaRPr lang="en-US" altLang="zh-TW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dirty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SMR</a:t>
              </a:r>
              <a:r>
                <a:rPr lang="zh-TW" altLang="en-US" dirty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</a:t>
              </a:r>
              <a:r>
                <a:rPr lang="en-US" altLang="zh-TW" dirty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1.44290</a:t>
              </a:r>
              <a:endParaRPr lang="zh-TW" alt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55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當代及世代年齡曲線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/>
          <a:lstStyle/>
          <a:p>
            <a:r>
              <a:rPr lang="zh-TW" altLang="en-US" dirty="0"/>
              <a:t>當代年齡曲線</a:t>
            </a:r>
            <a:endParaRPr lang="en-US" altLang="zh-TW" dirty="0"/>
          </a:p>
          <a:p>
            <a:pPr lvl="1"/>
            <a:r>
              <a:rPr lang="zh-TW" altLang="en-US" dirty="0"/>
              <a:t>以</a:t>
            </a:r>
            <a:r>
              <a:rPr lang="zh-TW" altLang="en-US" b="1" dirty="0">
                <a:solidFill>
                  <a:srgbClr val="7030A0"/>
                </a:solidFill>
              </a:rPr>
              <a:t>健康事件發生的年代</a:t>
            </a:r>
            <a:r>
              <a:rPr lang="zh-TW" altLang="en-US" dirty="0"/>
              <a:t>和年齡，描述年齡別死亡率</a:t>
            </a:r>
            <a:r>
              <a:rPr lang="en-US" altLang="zh-TW" dirty="0"/>
              <a:t>/</a:t>
            </a:r>
            <a:r>
              <a:rPr lang="zh-TW" altLang="en-US" dirty="0"/>
              <a:t>疾病率</a:t>
            </a:r>
            <a:endParaRPr lang="en-US" altLang="zh-TW" dirty="0"/>
          </a:p>
          <a:p>
            <a:r>
              <a:rPr lang="zh-TW" altLang="en-US" dirty="0"/>
              <a:t>世代年齡曲線</a:t>
            </a:r>
            <a:endParaRPr lang="en-US" altLang="zh-TW" dirty="0"/>
          </a:p>
          <a:p>
            <a:pPr lvl="1"/>
            <a:r>
              <a:rPr lang="zh-TW" altLang="en-US" dirty="0"/>
              <a:t>以研究對象</a:t>
            </a:r>
            <a:r>
              <a:rPr lang="zh-TW" altLang="en-US" b="1" dirty="0">
                <a:solidFill>
                  <a:srgbClr val="7030A0"/>
                </a:solidFill>
              </a:rPr>
              <a:t>出生世代</a:t>
            </a:r>
            <a:r>
              <a:rPr lang="zh-TW" altLang="en-US" dirty="0"/>
              <a:t>和健康事件發生的年齡，描述年齡別死亡率</a:t>
            </a:r>
            <a:r>
              <a:rPr lang="en-US" altLang="zh-TW" dirty="0"/>
              <a:t>/</a:t>
            </a:r>
            <a:r>
              <a:rPr lang="zh-TW" altLang="en-US" dirty="0"/>
              <a:t>疾病率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pPr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149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當代及世代年齡曲線</a:t>
            </a:r>
            <a:br>
              <a:rPr lang="en-US" altLang="zh-TW" dirty="0"/>
            </a:br>
            <a:r>
              <a:rPr lang="en-US" altLang="zh-TW" dirty="0"/>
              <a:t>-Step 1 </a:t>
            </a:r>
            <a:r>
              <a:rPr lang="zh-TW" altLang="en-US" dirty="0"/>
              <a:t>定義年份區間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3732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60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1600" dirty="0">
                <a:solidFill>
                  <a:srgbClr val="008000"/>
                </a:solidFill>
                <a:latin typeface="SAS Monospace"/>
              </a:rPr>
              <a:t>定義年份區間</a:t>
            </a:r>
            <a:r>
              <a:rPr lang="en-US" altLang="zh-TW" sz="160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160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1600" b="1" dirty="0">
                <a:solidFill>
                  <a:srgbClr val="000080"/>
                </a:solidFill>
                <a:latin typeface="SAS Monospace"/>
              </a:rPr>
              <a:t>data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trend ;</a:t>
            </a:r>
          </a:p>
          <a:p>
            <a:pPr marL="0" indent="0">
              <a:buNone/>
            </a:pPr>
            <a:r>
              <a:rPr lang="zh-TW" altLang="en-US" sz="16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600" b="0" dirty="0">
                <a:solidFill>
                  <a:srgbClr val="0000FF"/>
                </a:solidFill>
                <a:latin typeface="SAS Monospace"/>
              </a:rPr>
              <a:t>set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b;</a:t>
            </a:r>
          </a:p>
          <a:p>
            <a:pPr marL="0" indent="0">
              <a:buNone/>
            </a:pPr>
            <a:r>
              <a:rPr lang="zh-TW" altLang="en-US" sz="16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600" b="0" dirty="0">
                <a:solidFill>
                  <a:srgbClr val="0000FF"/>
                </a:solidFill>
                <a:latin typeface="SAS Monospace"/>
              </a:rPr>
              <a:t>if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year in (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'60'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'61'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'62'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'63'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'64'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) </a:t>
            </a:r>
            <a:r>
              <a:rPr lang="en-US" altLang="zh-TW" sz="1600" b="0" dirty="0">
                <a:solidFill>
                  <a:srgbClr val="0000FF"/>
                </a:solidFill>
                <a:latin typeface="SAS Monospace"/>
              </a:rPr>
              <a:t>then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 err="1">
                <a:solidFill>
                  <a:srgbClr val="000000"/>
                </a:solidFill>
                <a:latin typeface="SAS Monospace"/>
              </a:rPr>
              <a:t>yeargp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'6064'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16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600" b="0" dirty="0">
                <a:solidFill>
                  <a:srgbClr val="0000FF"/>
                </a:solidFill>
                <a:latin typeface="SAS Monospace"/>
              </a:rPr>
              <a:t>else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0000FF"/>
                </a:solidFill>
                <a:latin typeface="SAS Monospace"/>
              </a:rPr>
              <a:t>if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year in (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'65'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'66'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'67'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'68'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'69'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) </a:t>
            </a:r>
            <a:r>
              <a:rPr lang="en-US" altLang="zh-TW" sz="1600" b="0" dirty="0">
                <a:solidFill>
                  <a:srgbClr val="0000FF"/>
                </a:solidFill>
                <a:latin typeface="SAS Monospace"/>
              </a:rPr>
              <a:t>then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 err="1">
                <a:solidFill>
                  <a:srgbClr val="000000"/>
                </a:solidFill>
                <a:latin typeface="SAS Monospace"/>
              </a:rPr>
              <a:t>yeargp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'6569'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16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600" b="0" dirty="0">
                <a:solidFill>
                  <a:srgbClr val="0000FF"/>
                </a:solidFill>
                <a:latin typeface="SAS Monospace"/>
              </a:rPr>
              <a:t>else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0000FF"/>
                </a:solidFill>
                <a:latin typeface="SAS Monospace"/>
              </a:rPr>
              <a:t>if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year in (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'70'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'71'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'72'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'73'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'74'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) </a:t>
            </a:r>
            <a:r>
              <a:rPr lang="en-US" altLang="zh-TW" sz="1600" b="0" dirty="0">
                <a:solidFill>
                  <a:srgbClr val="0000FF"/>
                </a:solidFill>
                <a:latin typeface="SAS Monospace"/>
              </a:rPr>
              <a:t>then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 err="1">
                <a:solidFill>
                  <a:srgbClr val="000000"/>
                </a:solidFill>
                <a:latin typeface="SAS Monospace"/>
              </a:rPr>
              <a:t>yeargp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'7074'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16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600" b="0" dirty="0">
                <a:solidFill>
                  <a:srgbClr val="0000FF"/>
                </a:solidFill>
                <a:latin typeface="SAS Monospace"/>
              </a:rPr>
              <a:t>else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0000FF"/>
                </a:solidFill>
                <a:latin typeface="SAS Monospace"/>
              </a:rPr>
              <a:t>if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year in (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'75'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'76'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'77'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'78'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'79'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) </a:t>
            </a:r>
            <a:r>
              <a:rPr lang="en-US" altLang="zh-TW" sz="1600" b="0" dirty="0">
                <a:solidFill>
                  <a:srgbClr val="0000FF"/>
                </a:solidFill>
                <a:latin typeface="SAS Monospace"/>
              </a:rPr>
              <a:t>then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 err="1">
                <a:solidFill>
                  <a:srgbClr val="000000"/>
                </a:solidFill>
                <a:latin typeface="SAS Monospace"/>
              </a:rPr>
              <a:t>yeargp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'7579'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16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600" b="0" dirty="0">
                <a:solidFill>
                  <a:srgbClr val="0000FF"/>
                </a:solidFill>
                <a:latin typeface="SAS Monospace"/>
              </a:rPr>
              <a:t>else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0000FF"/>
                </a:solidFill>
                <a:latin typeface="SAS Monospace"/>
              </a:rPr>
              <a:t>if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year in (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'80'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'81'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'82'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'83'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'84'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) </a:t>
            </a:r>
            <a:r>
              <a:rPr lang="en-US" altLang="zh-TW" sz="1600" b="0" dirty="0">
                <a:solidFill>
                  <a:srgbClr val="0000FF"/>
                </a:solidFill>
                <a:latin typeface="SAS Monospace"/>
              </a:rPr>
              <a:t>then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 err="1">
                <a:solidFill>
                  <a:srgbClr val="000000"/>
                </a:solidFill>
                <a:latin typeface="SAS Monospace"/>
              </a:rPr>
              <a:t>yeargp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'8084'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16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600" b="0" dirty="0">
                <a:solidFill>
                  <a:srgbClr val="0000FF"/>
                </a:solidFill>
                <a:latin typeface="SAS Monospace"/>
              </a:rPr>
              <a:t>else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0000FF"/>
                </a:solidFill>
                <a:latin typeface="SAS Monospace"/>
              </a:rPr>
              <a:t>if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year in (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'85'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'86'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'87'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'88'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'89'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) </a:t>
            </a:r>
            <a:r>
              <a:rPr lang="en-US" altLang="zh-TW" sz="1600" b="0" dirty="0">
                <a:solidFill>
                  <a:srgbClr val="0000FF"/>
                </a:solidFill>
                <a:latin typeface="SAS Monospace"/>
              </a:rPr>
              <a:t>then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0" dirty="0" err="1">
                <a:solidFill>
                  <a:srgbClr val="000000"/>
                </a:solidFill>
                <a:latin typeface="SAS Monospace"/>
              </a:rPr>
              <a:t>yeargp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'8589'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en-US" altLang="zh-TW" sz="16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endParaRPr lang="en-US" altLang="zh-TW" sz="160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zh-TW" altLang="en-US" sz="2000" b="0" dirty="0">
                <a:solidFill>
                  <a:srgbClr val="000000"/>
                </a:solidFill>
                <a:latin typeface="SAS Monospace"/>
              </a:rPr>
              <a:t>將年份定義為民國</a:t>
            </a:r>
            <a:r>
              <a:rPr lang="en-US" altLang="zh-TW" sz="2000" b="0" dirty="0">
                <a:solidFill>
                  <a:srgbClr val="000000"/>
                </a:solidFill>
                <a:latin typeface="SAS Monospace"/>
              </a:rPr>
              <a:t>60-64</a:t>
            </a:r>
            <a:r>
              <a:rPr lang="zh-TW" altLang="en-US" sz="2000" b="0" dirty="0">
                <a:solidFill>
                  <a:srgbClr val="000000"/>
                </a:solidFill>
                <a:latin typeface="SAS Monospace"/>
              </a:rPr>
              <a:t>年、民國</a:t>
            </a:r>
            <a:r>
              <a:rPr lang="en-US" altLang="zh-TW" sz="2000" b="0" dirty="0">
                <a:solidFill>
                  <a:srgbClr val="000000"/>
                </a:solidFill>
                <a:latin typeface="SAS Monospace"/>
              </a:rPr>
              <a:t>65-69</a:t>
            </a:r>
            <a:r>
              <a:rPr lang="zh-TW" altLang="en-US" sz="2000" b="0" dirty="0">
                <a:solidFill>
                  <a:srgbClr val="000000"/>
                </a:solidFill>
                <a:latin typeface="SAS Monospace"/>
              </a:rPr>
              <a:t>年、民國</a:t>
            </a:r>
            <a:r>
              <a:rPr lang="en-US" altLang="zh-TW" sz="2000" b="0" dirty="0">
                <a:solidFill>
                  <a:srgbClr val="000000"/>
                </a:solidFill>
                <a:latin typeface="SAS Monospace"/>
              </a:rPr>
              <a:t>70-74</a:t>
            </a:r>
            <a:r>
              <a:rPr lang="zh-TW" altLang="en-US" sz="2000" b="0" dirty="0">
                <a:solidFill>
                  <a:srgbClr val="000000"/>
                </a:solidFill>
                <a:latin typeface="SAS Monospace"/>
              </a:rPr>
              <a:t>年、民國</a:t>
            </a:r>
            <a:r>
              <a:rPr lang="en-US" altLang="zh-TW" sz="2000" b="0" dirty="0">
                <a:solidFill>
                  <a:srgbClr val="000000"/>
                </a:solidFill>
                <a:latin typeface="SAS Monospace"/>
              </a:rPr>
              <a:t>75-79</a:t>
            </a:r>
            <a:r>
              <a:rPr lang="zh-TW" altLang="en-US" sz="2000" b="0" dirty="0">
                <a:solidFill>
                  <a:srgbClr val="000000"/>
                </a:solidFill>
                <a:latin typeface="SAS Monospace"/>
              </a:rPr>
              <a:t>年、民國</a:t>
            </a:r>
            <a:r>
              <a:rPr lang="en-US" altLang="zh-TW" sz="2000" dirty="0">
                <a:solidFill>
                  <a:srgbClr val="000000"/>
                </a:solidFill>
                <a:latin typeface="SAS Monospace"/>
              </a:rPr>
              <a:t>80</a:t>
            </a:r>
            <a:r>
              <a:rPr lang="en-US" altLang="zh-TW" sz="2000" b="0" dirty="0">
                <a:solidFill>
                  <a:srgbClr val="000000"/>
                </a:solidFill>
                <a:latin typeface="SAS Monospace"/>
              </a:rPr>
              <a:t>-84</a:t>
            </a:r>
            <a:r>
              <a:rPr lang="zh-TW" altLang="en-US" sz="2000" b="0" dirty="0">
                <a:solidFill>
                  <a:srgbClr val="000000"/>
                </a:solidFill>
                <a:latin typeface="SAS Monospace"/>
              </a:rPr>
              <a:t>年、民國</a:t>
            </a:r>
            <a:r>
              <a:rPr lang="en-US" altLang="zh-TW" sz="2000" b="0" dirty="0">
                <a:solidFill>
                  <a:srgbClr val="000000"/>
                </a:solidFill>
                <a:latin typeface="SAS Monospace"/>
              </a:rPr>
              <a:t>85-89</a:t>
            </a:r>
            <a:r>
              <a:rPr lang="zh-TW" altLang="en-US" sz="2000" b="0" dirty="0">
                <a:solidFill>
                  <a:srgbClr val="000000"/>
                </a:solidFill>
                <a:latin typeface="SAS Monospace"/>
              </a:rPr>
              <a:t>年。</a:t>
            </a:r>
            <a:endParaRPr lang="en-US" altLang="zh-TW" sz="20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endParaRPr lang="en-US" altLang="zh-TW" sz="16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endParaRPr lang="en-US" altLang="zh-TW" sz="16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endParaRPr lang="en-US" altLang="zh-TW" sz="16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endParaRPr lang="en-US" altLang="zh-TW" sz="16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endParaRPr lang="en-US" altLang="zh-TW" sz="1600" b="0" dirty="0">
              <a:solidFill>
                <a:srgbClr val="000000"/>
              </a:solidFill>
              <a:latin typeface="SAS Monospac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924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當代及世代年齡曲線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Step 2 </a:t>
            </a:r>
            <a:r>
              <a:rPr lang="zh-TW" altLang="en-US" dirty="0"/>
              <a:t>計算每</a:t>
            </a:r>
            <a:r>
              <a:rPr lang="en-US" altLang="zh-TW" dirty="0"/>
              <a:t>10</a:t>
            </a:r>
            <a:r>
              <a:rPr lang="zh-TW" altLang="en-US" dirty="0"/>
              <a:t>萬人口死亡率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0405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700" b="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1700" b="0" dirty="0">
                <a:solidFill>
                  <a:srgbClr val="008000"/>
                </a:solidFill>
                <a:latin typeface="SAS Monospace"/>
              </a:rPr>
              <a:t>依年份區間及年齡層排序</a:t>
            </a:r>
            <a:r>
              <a:rPr lang="en-US" altLang="zh-TW" sz="1700" b="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17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17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700" b="1" dirty="0">
                <a:solidFill>
                  <a:srgbClr val="000080"/>
                </a:solidFill>
                <a:latin typeface="SAS Monospace"/>
              </a:rPr>
              <a:t>sort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700" b="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=trend;  </a:t>
            </a:r>
          </a:p>
          <a:p>
            <a:pPr marL="0" indent="0">
              <a:buNone/>
            </a:pPr>
            <a:r>
              <a:rPr lang="zh-TW" altLang="en-US" sz="17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700" b="0" dirty="0">
                <a:solidFill>
                  <a:srgbClr val="0000FF"/>
                </a:solidFill>
                <a:latin typeface="SAS Monospace"/>
              </a:rPr>
              <a:t>by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700" b="0" dirty="0" err="1">
                <a:solidFill>
                  <a:srgbClr val="000000"/>
                </a:solidFill>
                <a:latin typeface="SAS Monospace"/>
              </a:rPr>
              <a:t>yeargp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700" b="0" dirty="0" err="1">
                <a:solidFill>
                  <a:srgbClr val="000000"/>
                </a:solidFill>
                <a:latin typeface="SAS Monospace"/>
              </a:rPr>
              <a:t>agegp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; </a:t>
            </a:r>
          </a:p>
          <a:p>
            <a:pPr marL="0" indent="0">
              <a:buNone/>
            </a:pPr>
            <a:r>
              <a:rPr lang="en-US" altLang="zh-TW" sz="17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en-US" altLang="zh-TW" sz="1700" b="0" dirty="0">
                <a:solidFill>
                  <a:srgbClr val="008000"/>
                </a:solidFill>
                <a:latin typeface="SAS Monospace"/>
              </a:rPr>
              <a:t>/</a:t>
            </a:r>
            <a:r>
              <a:rPr lang="zh-TW" altLang="en-US" sz="1700" b="0" dirty="0">
                <a:solidFill>
                  <a:srgbClr val="008000"/>
                </a:solidFill>
                <a:latin typeface="SAS Monospace"/>
              </a:rPr>
              <a:t>*加總每個區間各年齡層死亡人數及人口數</a:t>
            </a:r>
            <a:r>
              <a:rPr lang="pt-BR" altLang="zh-TW" sz="1700" b="0" dirty="0">
                <a:solidFill>
                  <a:srgbClr val="008000"/>
                </a:solidFill>
                <a:latin typeface="SAS Monospace"/>
              </a:rPr>
              <a:t>*/</a:t>
            </a:r>
            <a:endParaRPr lang="pt-BR" altLang="zh-TW" sz="17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17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700" b="1" dirty="0">
                <a:solidFill>
                  <a:srgbClr val="000080"/>
                </a:solidFill>
                <a:latin typeface="SAS Monospace"/>
              </a:rPr>
              <a:t>means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700" b="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=trend </a:t>
            </a:r>
            <a:r>
              <a:rPr lang="en-US" altLang="zh-TW" sz="1700" b="0" dirty="0" err="1">
                <a:solidFill>
                  <a:srgbClr val="0000FF"/>
                </a:solidFill>
                <a:latin typeface="SAS Monospace"/>
              </a:rPr>
              <a:t>noprint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17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700" b="0" dirty="0" err="1">
                <a:solidFill>
                  <a:srgbClr val="0000FF"/>
                </a:solidFill>
                <a:latin typeface="SAS Monospace"/>
              </a:rPr>
              <a:t>var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 death pop;</a:t>
            </a:r>
          </a:p>
          <a:p>
            <a:pPr marL="0" indent="0">
              <a:buNone/>
            </a:pPr>
            <a:r>
              <a:rPr lang="zh-TW" altLang="en-US" sz="17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700" b="0" dirty="0">
                <a:solidFill>
                  <a:srgbClr val="0000FF"/>
                </a:solidFill>
                <a:latin typeface="SAS Monospace"/>
              </a:rPr>
              <a:t>by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700" b="0" dirty="0" err="1">
                <a:solidFill>
                  <a:srgbClr val="000000"/>
                </a:solidFill>
                <a:latin typeface="SAS Monospace"/>
              </a:rPr>
              <a:t>yeargp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700" b="0" dirty="0" err="1">
                <a:solidFill>
                  <a:srgbClr val="000000"/>
                </a:solidFill>
                <a:latin typeface="SAS Monospace"/>
              </a:rPr>
              <a:t>agegp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17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700" b="0" dirty="0">
                <a:solidFill>
                  <a:srgbClr val="0000FF"/>
                </a:solidFill>
                <a:latin typeface="SAS Monospace"/>
              </a:rPr>
              <a:t>output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700" b="0" dirty="0">
                <a:solidFill>
                  <a:srgbClr val="0000FF"/>
                </a:solidFill>
                <a:latin typeface="SAS Monospace"/>
              </a:rPr>
              <a:t>out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1700" b="0" dirty="0" err="1">
                <a:solidFill>
                  <a:srgbClr val="000000"/>
                </a:solidFill>
                <a:latin typeface="SAS Monospace"/>
              </a:rPr>
              <a:t>cu_age_specific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700" b="0" dirty="0">
                <a:solidFill>
                  <a:srgbClr val="0000FF"/>
                </a:solidFill>
                <a:latin typeface="SAS Monospace"/>
              </a:rPr>
              <a:t>sum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1700" b="0" dirty="0" err="1">
                <a:solidFill>
                  <a:srgbClr val="000000"/>
                </a:solidFill>
                <a:latin typeface="SAS Monospace"/>
              </a:rPr>
              <a:t>sum_death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700" b="0" dirty="0" err="1">
                <a:solidFill>
                  <a:srgbClr val="000000"/>
                </a:solidFill>
                <a:latin typeface="SAS Monospace"/>
              </a:rPr>
              <a:t>sum_pop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en-US" altLang="zh-TW" sz="17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en-US" altLang="zh-TW" sz="1700" b="0" dirty="0">
                <a:solidFill>
                  <a:srgbClr val="008000"/>
                </a:solidFill>
                <a:latin typeface="SAS Monospace"/>
              </a:rPr>
              <a:t>/*­</a:t>
            </a:r>
            <a:r>
              <a:rPr lang="zh-TW" altLang="en-US" sz="1700" b="0" dirty="0">
                <a:solidFill>
                  <a:srgbClr val="008000"/>
                </a:solidFill>
                <a:latin typeface="SAS Monospace"/>
              </a:rPr>
              <a:t>計算每</a:t>
            </a:r>
            <a:r>
              <a:rPr lang="en-US" altLang="zh-TW" sz="1700" b="0" dirty="0">
                <a:solidFill>
                  <a:srgbClr val="008000"/>
                </a:solidFill>
                <a:latin typeface="SAS Monospace"/>
              </a:rPr>
              <a:t>10</a:t>
            </a:r>
            <a:r>
              <a:rPr lang="zh-TW" altLang="en-US" sz="1700" b="0" dirty="0">
                <a:solidFill>
                  <a:srgbClr val="008000"/>
                </a:solidFill>
                <a:latin typeface="SAS Monospace"/>
              </a:rPr>
              <a:t>萬人口死亡率</a:t>
            </a:r>
            <a:r>
              <a:rPr lang="en-US" altLang="zh-TW" sz="1700" b="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17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1700" b="1" dirty="0">
                <a:solidFill>
                  <a:srgbClr val="000080"/>
                </a:solidFill>
                <a:latin typeface="SAS Monospace"/>
              </a:rPr>
              <a:t>data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700" b="0" dirty="0" err="1">
                <a:solidFill>
                  <a:srgbClr val="000000"/>
                </a:solidFill>
                <a:latin typeface="SAS Monospace"/>
              </a:rPr>
              <a:t>cu_age_specific_rate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;                 </a:t>
            </a:r>
          </a:p>
          <a:p>
            <a:pPr marL="0" indent="0">
              <a:buNone/>
            </a:pPr>
            <a:r>
              <a:rPr lang="zh-TW" altLang="en-US" sz="17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700" b="0" dirty="0">
                <a:solidFill>
                  <a:srgbClr val="0000FF"/>
                </a:solidFill>
                <a:latin typeface="SAS Monospace"/>
              </a:rPr>
              <a:t>set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700" b="0" dirty="0" err="1">
                <a:solidFill>
                  <a:srgbClr val="000000"/>
                </a:solidFill>
                <a:latin typeface="SAS Monospace"/>
              </a:rPr>
              <a:t>cu_age_specific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17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rate10=(</a:t>
            </a:r>
            <a:r>
              <a:rPr lang="en-US" altLang="zh-TW" sz="1700" b="0" dirty="0" err="1">
                <a:solidFill>
                  <a:srgbClr val="000000"/>
                </a:solidFill>
                <a:latin typeface="SAS Monospace"/>
              </a:rPr>
              <a:t>sum_death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/</a:t>
            </a:r>
            <a:r>
              <a:rPr lang="en-US" altLang="zh-TW" sz="1700" b="0" dirty="0" err="1">
                <a:solidFill>
                  <a:srgbClr val="000000"/>
                </a:solidFill>
                <a:latin typeface="SAS Monospace"/>
              </a:rPr>
              <a:t>sum_pop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)*</a:t>
            </a:r>
            <a:r>
              <a:rPr lang="en-US" altLang="zh-TW" sz="1700" b="1" dirty="0">
                <a:solidFill>
                  <a:srgbClr val="008080"/>
                </a:solidFill>
                <a:latin typeface="SAS Monospace"/>
              </a:rPr>
              <a:t>100000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17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700" b="0" dirty="0">
                <a:solidFill>
                  <a:srgbClr val="0000FF"/>
                </a:solidFill>
                <a:latin typeface="SAS Monospace"/>
              </a:rPr>
              <a:t>keep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700" dirty="0" err="1">
                <a:solidFill>
                  <a:srgbClr val="000000"/>
                </a:solidFill>
                <a:latin typeface="SAS Monospace"/>
              </a:rPr>
              <a:t>yeargp</a:t>
            </a:r>
            <a:r>
              <a:rPr lang="en-US" altLang="zh-TW" sz="17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700" dirty="0" err="1">
                <a:solidFill>
                  <a:srgbClr val="000000"/>
                </a:solidFill>
                <a:latin typeface="SAS Monospace"/>
              </a:rPr>
              <a:t>agegp</a:t>
            </a:r>
            <a:r>
              <a:rPr lang="en-US" altLang="zh-TW" sz="17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700" dirty="0" err="1">
                <a:solidFill>
                  <a:srgbClr val="000000"/>
                </a:solidFill>
                <a:latin typeface="SAS Monospace"/>
              </a:rPr>
              <a:t>sum_death</a:t>
            </a:r>
            <a:r>
              <a:rPr lang="en-US" altLang="zh-TW" sz="170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700" dirty="0" err="1">
                <a:solidFill>
                  <a:srgbClr val="000000"/>
                </a:solidFill>
                <a:latin typeface="SAS Monospace"/>
              </a:rPr>
              <a:t>sum_pop</a:t>
            </a:r>
            <a:r>
              <a:rPr lang="en-US" altLang="zh-TW" sz="1700" dirty="0">
                <a:solidFill>
                  <a:srgbClr val="000000"/>
                </a:solidFill>
                <a:latin typeface="SAS Monospace"/>
              </a:rPr>
              <a:t> rate10;</a:t>
            </a:r>
            <a:r>
              <a:rPr lang="zh-TW" altLang="en-US" sz="17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700" b="0" dirty="0">
                <a:solidFill>
                  <a:srgbClr val="008000"/>
                </a:solidFill>
                <a:latin typeface="SAS Monospace"/>
              </a:rPr>
              <a:t>/*­</a:t>
            </a:r>
            <a:r>
              <a:rPr lang="zh-TW" altLang="en-US" sz="1700" b="0" dirty="0">
                <a:solidFill>
                  <a:srgbClr val="008000"/>
                </a:solidFill>
                <a:latin typeface="SAS Monospace"/>
              </a:rPr>
              <a:t>僅</a:t>
            </a:r>
            <a:r>
              <a:rPr lang="zh-TW" altLang="en-US" sz="1700" dirty="0">
                <a:solidFill>
                  <a:srgbClr val="008000"/>
                </a:solidFill>
                <a:latin typeface="SAS Monospace"/>
              </a:rPr>
              <a:t>保留所需變項</a:t>
            </a:r>
            <a:r>
              <a:rPr lang="en-US" altLang="zh-TW" sz="1700" b="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17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17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1700" b="0" dirty="0">
                <a:solidFill>
                  <a:srgbClr val="000000"/>
                </a:solidFill>
                <a:latin typeface="SAS Monospace"/>
              </a:rPr>
              <a:t>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pPr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638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當代及世代年齡曲線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Step 3 </a:t>
            </a:r>
            <a:r>
              <a:rPr lang="zh-TW" altLang="en-US" dirty="0"/>
              <a:t>輸出結果為</a:t>
            </a:r>
            <a:r>
              <a:rPr lang="en-US" altLang="zh-TW" dirty="0"/>
              <a:t>Excel</a:t>
            </a:r>
            <a:r>
              <a:rPr lang="zh-TW" altLang="en-US" dirty="0"/>
              <a:t>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9685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600" b="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1600" b="0" dirty="0">
                <a:solidFill>
                  <a:srgbClr val="008000"/>
                </a:solidFill>
                <a:latin typeface="SAS Monospace"/>
              </a:rPr>
              <a:t>將計算結果輸出成</a:t>
            </a:r>
            <a:r>
              <a:rPr lang="en-US" altLang="zh-TW" sz="1600" b="0" dirty="0">
                <a:solidFill>
                  <a:srgbClr val="008000"/>
                </a:solidFill>
                <a:latin typeface="SAS Monospace"/>
              </a:rPr>
              <a:t>Excel</a:t>
            </a:r>
            <a:r>
              <a:rPr lang="zh-TW" altLang="en-US" sz="1600" b="0" dirty="0">
                <a:solidFill>
                  <a:srgbClr val="008000"/>
                </a:solidFill>
                <a:latin typeface="SAS Monospace"/>
              </a:rPr>
              <a:t>檔</a:t>
            </a:r>
            <a:r>
              <a:rPr lang="en-US" altLang="zh-TW" sz="1600" b="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16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16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600" b="1" dirty="0">
                <a:solidFill>
                  <a:srgbClr val="000080"/>
                </a:solidFill>
                <a:latin typeface="SAS Monospace"/>
              </a:rPr>
              <a:t>export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</a:p>
          <a:p>
            <a:pPr marL="0" indent="0">
              <a:buNone/>
            </a:pPr>
            <a:r>
              <a:rPr lang="zh-TW" altLang="en-US" sz="1600" b="0" dirty="0">
                <a:solidFill>
                  <a:srgbClr val="008000"/>
                </a:solidFill>
                <a:latin typeface="SAS Monospace"/>
              </a:rPr>
              <a:t>  </a:t>
            </a:r>
            <a:r>
              <a:rPr lang="en-US" altLang="zh-TW" sz="1600" b="0" dirty="0">
                <a:solidFill>
                  <a:srgbClr val="008000"/>
                </a:solidFill>
                <a:latin typeface="SAS Monospace"/>
              </a:rPr>
              <a:t>/*data: </a:t>
            </a:r>
            <a:r>
              <a:rPr lang="zh-TW" altLang="en-US" sz="1600" b="0" dirty="0">
                <a:solidFill>
                  <a:srgbClr val="008000"/>
                </a:solidFill>
                <a:latin typeface="SAS Monospace"/>
              </a:rPr>
              <a:t>擬輸出至</a:t>
            </a:r>
            <a:r>
              <a:rPr lang="en-US" altLang="zh-TW" sz="1600" b="0" dirty="0">
                <a:solidFill>
                  <a:srgbClr val="008000"/>
                </a:solidFill>
                <a:latin typeface="SAS Monospace"/>
              </a:rPr>
              <a:t>Excel</a:t>
            </a:r>
            <a:r>
              <a:rPr lang="zh-TW" altLang="en-US" sz="1600" b="0" dirty="0">
                <a:solidFill>
                  <a:srgbClr val="008000"/>
                </a:solidFill>
                <a:latin typeface="SAS Monospace"/>
              </a:rPr>
              <a:t>的</a:t>
            </a:r>
            <a:r>
              <a:rPr lang="en-US" altLang="zh-TW" sz="1600" b="0" dirty="0">
                <a:solidFill>
                  <a:srgbClr val="008000"/>
                </a:solidFill>
                <a:latin typeface="SAS Monospace"/>
              </a:rPr>
              <a:t>SAS</a:t>
            </a:r>
            <a:r>
              <a:rPr lang="zh-TW" altLang="en-US" sz="1600" b="0" dirty="0">
                <a:solidFill>
                  <a:srgbClr val="008000"/>
                </a:solidFill>
                <a:latin typeface="SAS Monospace"/>
              </a:rPr>
              <a:t>資料檔</a:t>
            </a:r>
            <a:r>
              <a:rPr lang="en-US" altLang="zh-TW" sz="1600" b="0" dirty="0">
                <a:solidFill>
                  <a:srgbClr val="008000"/>
                </a:solidFill>
                <a:latin typeface="SAS Monospace"/>
              </a:rPr>
              <a:t>*/</a:t>
            </a:r>
          </a:p>
          <a:p>
            <a:pPr marL="0" indent="0">
              <a:buNone/>
            </a:pPr>
            <a:r>
              <a:rPr lang="zh-TW" altLang="en-US" sz="16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600" b="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= </a:t>
            </a:r>
            <a:r>
              <a:rPr lang="en-US" altLang="zh-TW" sz="1600" b="0" dirty="0" err="1">
                <a:solidFill>
                  <a:srgbClr val="000000"/>
                </a:solidFill>
                <a:latin typeface="SAS Monospace"/>
              </a:rPr>
              <a:t>work.cu_age_specific_rate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</a:p>
          <a:p>
            <a:pPr marL="0" indent="0">
              <a:buNone/>
            </a:pPr>
            <a:r>
              <a:rPr lang="zh-TW" altLang="en-US" sz="1600" b="0" dirty="0">
                <a:solidFill>
                  <a:srgbClr val="008000"/>
                </a:solidFill>
                <a:latin typeface="SAS Monospace"/>
              </a:rPr>
              <a:t>  </a:t>
            </a:r>
            <a:r>
              <a:rPr lang="en-US" altLang="zh-TW" sz="1600" b="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en-US" altLang="zh-TW" sz="1600" b="0" dirty="0" err="1">
                <a:solidFill>
                  <a:srgbClr val="008000"/>
                </a:solidFill>
                <a:latin typeface="SAS Monospace"/>
              </a:rPr>
              <a:t>outfile</a:t>
            </a:r>
            <a:r>
              <a:rPr lang="en-US" altLang="zh-TW" sz="1600" b="0" dirty="0">
                <a:solidFill>
                  <a:srgbClr val="008000"/>
                </a:solidFill>
                <a:latin typeface="SAS Monospace"/>
              </a:rPr>
              <a:t>: Excel</a:t>
            </a:r>
            <a:r>
              <a:rPr lang="zh-TW" altLang="en-US" sz="1600" b="0" dirty="0">
                <a:solidFill>
                  <a:srgbClr val="008000"/>
                </a:solidFill>
                <a:latin typeface="SAS Monospace"/>
              </a:rPr>
              <a:t>檔儲存路徑，檔名為</a:t>
            </a:r>
            <a:r>
              <a:rPr lang="en-US" altLang="zh-TW" sz="1600" b="0" dirty="0">
                <a:solidFill>
                  <a:srgbClr val="008000"/>
                </a:solidFill>
                <a:latin typeface="SAS Monospace"/>
              </a:rPr>
              <a:t>"curve"*/</a:t>
            </a:r>
            <a:endParaRPr lang="en-US" altLang="zh-TW" sz="16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600" b="0" dirty="0" err="1">
                <a:solidFill>
                  <a:srgbClr val="0000FF"/>
                </a:solidFill>
                <a:latin typeface="SAS Monospace"/>
              </a:rPr>
              <a:t>outfile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= </a:t>
            </a:r>
            <a:r>
              <a:rPr lang="en-US" altLang="zh-TW" sz="1600" dirty="0">
                <a:solidFill>
                  <a:srgbClr val="800080"/>
                </a:solidFill>
                <a:latin typeface="SAS Monospace"/>
              </a:rPr>
              <a:t>"C:\Users\curve.xls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"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 </a:t>
            </a:r>
          </a:p>
          <a:p>
            <a:pPr marL="0" indent="0">
              <a:buNone/>
            </a:pPr>
            <a:r>
              <a:rPr lang="zh-TW" altLang="en-US" sz="16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600" b="0" dirty="0" err="1">
                <a:solidFill>
                  <a:srgbClr val="0000FF"/>
                </a:solidFill>
                <a:latin typeface="SAS Monospace"/>
              </a:rPr>
              <a:t>dbms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=excel </a:t>
            </a:r>
            <a:r>
              <a:rPr lang="en-US" altLang="zh-TW" sz="1600" b="0" dirty="0">
                <a:solidFill>
                  <a:srgbClr val="0000FF"/>
                </a:solidFill>
                <a:latin typeface="SAS Monospace"/>
              </a:rPr>
              <a:t>replace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1600" b="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sheet=</a:t>
            </a:r>
            <a:r>
              <a:rPr lang="en-US" altLang="zh-TW" sz="1600" b="0" dirty="0">
                <a:solidFill>
                  <a:srgbClr val="800080"/>
                </a:solidFill>
                <a:latin typeface="SAS Monospace"/>
              </a:rPr>
              <a:t>"trend"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; </a:t>
            </a:r>
            <a:r>
              <a:rPr lang="en-US" altLang="zh-TW" sz="1600" b="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1600" b="0" dirty="0">
                <a:solidFill>
                  <a:srgbClr val="008000"/>
                </a:solidFill>
                <a:latin typeface="SAS Monospace"/>
              </a:rPr>
              <a:t>命名</a:t>
            </a:r>
            <a:r>
              <a:rPr lang="en-US" altLang="zh-TW" sz="1600" b="0" dirty="0">
                <a:solidFill>
                  <a:srgbClr val="008000"/>
                </a:solidFill>
                <a:latin typeface="SAS Monospace"/>
              </a:rPr>
              <a:t>Excel</a:t>
            </a:r>
            <a:r>
              <a:rPr lang="zh-TW" altLang="en-US" sz="1600" b="0" dirty="0">
                <a:solidFill>
                  <a:srgbClr val="008000"/>
                </a:solidFill>
                <a:latin typeface="SAS Monospace"/>
              </a:rPr>
              <a:t>工作表為</a:t>
            </a:r>
            <a:r>
              <a:rPr lang="en-US" altLang="zh-TW" sz="1600" b="0" dirty="0">
                <a:solidFill>
                  <a:srgbClr val="008000"/>
                </a:solidFill>
                <a:latin typeface="SAS Monospace"/>
              </a:rPr>
              <a:t>"trend"*/</a:t>
            </a:r>
            <a:endParaRPr lang="en-US" altLang="zh-TW" sz="16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16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1600" b="0" dirty="0">
                <a:solidFill>
                  <a:srgbClr val="000000"/>
                </a:solidFill>
                <a:latin typeface="SAS Monospace"/>
              </a:rPr>
              <a:t>;</a:t>
            </a:r>
            <a:endParaRPr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012161" y="4349624"/>
            <a:ext cx="29523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yeargp</a:t>
            </a:r>
            <a:r>
              <a:rPr lang="en-US" altLang="zh-TW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年代區間</a:t>
            </a:r>
            <a:endParaRPr lang="en-US" altLang="zh-TW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agegp</a:t>
            </a:r>
            <a:r>
              <a:rPr lang="en-US" altLang="zh-TW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年齡層</a:t>
            </a:r>
            <a:endParaRPr lang="en-US" altLang="zh-TW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sum_death</a:t>
            </a:r>
            <a:r>
              <a:rPr lang="en-US" altLang="zh-TW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各年齡層死亡人數</a:t>
            </a:r>
            <a:endParaRPr lang="en-US" altLang="zh-TW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sum_pop</a:t>
            </a:r>
            <a:r>
              <a:rPr lang="en-US" altLang="zh-TW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年齡層人口數</a:t>
            </a:r>
            <a:endParaRPr lang="en-US" altLang="zh-TW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rate10: </a:t>
            </a:r>
            <a:r>
              <a:rPr lang="zh-TW" alt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en-US" altLang="zh-TW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萬人死亡率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420" r="79457" b="69856"/>
          <a:stretch/>
        </p:blipFill>
        <p:spPr bwMode="auto">
          <a:xfrm>
            <a:off x="269788" y="4428186"/>
            <a:ext cx="5670364" cy="166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44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當代年齡曲線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不同</a:t>
            </a:r>
            <a:r>
              <a:rPr lang="zh-TW" altLang="en-US" b="1" dirty="0">
                <a:solidFill>
                  <a:srgbClr val="7030A0"/>
                </a:solidFill>
              </a:rPr>
              <a:t>年代</a:t>
            </a:r>
            <a:r>
              <a:rPr lang="zh-TW" altLang="en-US" dirty="0"/>
              <a:t>之癌症每</a:t>
            </a:r>
            <a:r>
              <a:rPr lang="en-US" altLang="zh-TW" dirty="0"/>
              <a:t>10</a:t>
            </a:r>
            <a:r>
              <a:rPr lang="zh-TW" altLang="en-US" dirty="0"/>
              <a:t>萬人口死亡率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156834"/>
              </p:ext>
            </p:extLst>
          </p:nvPr>
        </p:nvGraphicFramePr>
        <p:xfrm>
          <a:off x="395536" y="1916832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042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世代年齡曲線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不同</a:t>
            </a:r>
            <a:r>
              <a:rPr lang="zh-TW" altLang="en-US" b="1" dirty="0">
                <a:solidFill>
                  <a:srgbClr val="7030A0"/>
                </a:solidFill>
              </a:rPr>
              <a:t>出生世代</a:t>
            </a:r>
            <a:r>
              <a:rPr lang="zh-TW" altLang="en-US" dirty="0"/>
              <a:t>之癌症每</a:t>
            </a:r>
            <a:r>
              <a:rPr lang="en-US" altLang="zh-TW" dirty="0"/>
              <a:t>10</a:t>
            </a:r>
            <a:r>
              <a:rPr lang="zh-TW" altLang="en-US" dirty="0"/>
              <a:t>萬人口死亡率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1018880"/>
              </p:ext>
            </p:extLst>
          </p:nvPr>
        </p:nvGraphicFramePr>
        <p:xfrm>
          <a:off x="467544" y="1844824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461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粗死亡率</a:t>
            </a:r>
            <a:endParaRPr lang="en-US" altLang="zh-TW" dirty="0"/>
          </a:p>
          <a:p>
            <a:r>
              <a:rPr lang="zh-TW" altLang="en-US" dirty="0"/>
              <a:t>年齡別死亡率 </a:t>
            </a:r>
            <a:endParaRPr lang="en-US" altLang="zh-TW" dirty="0"/>
          </a:p>
          <a:p>
            <a:r>
              <a:rPr lang="zh-TW" altLang="en-US" dirty="0"/>
              <a:t>年齡標準化死亡率</a:t>
            </a:r>
            <a:endParaRPr lang="en-US" altLang="zh-TW" dirty="0"/>
          </a:p>
          <a:p>
            <a:pPr lvl="1"/>
            <a:r>
              <a:rPr lang="zh-TW" altLang="en-US" dirty="0"/>
              <a:t>直接標準化</a:t>
            </a:r>
            <a:endParaRPr lang="en-US" altLang="zh-TW" dirty="0"/>
          </a:p>
          <a:p>
            <a:pPr lvl="1"/>
            <a:r>
              <a:rPr lang="zh-TW" altLang="en-US" dirty="0"/>
              <a:t>間接標準化</a:t>
            </a:r>
            <a:r>
              <a:rPr lang="en-US" altLang="zh-TW" dirty="0"/>
              <a:t>(SMR)</a:t>
            </a:r>
          </a:p>
          <a:p>
            <a:r>
              <a:rPr lang="zh-TW" altLang="en-US" dirty="0"/>
              <a:t>當代曲線 </a:t>
            </a:r>
            <a:endParaRPr lang="en-US" altLang="zh-TW" dirty="0"/>
          </a:p>
          <a:p>
            <a:r>
              <a:rPr lang="zh-TW" altLang="en-US" dirty="0"/>
              <a:t>世代曲線 </a:t>
            </a:r>
            <a:endParaRPr lang="en-US" altLang="zh-TW" dirty="0"/>
          </a:p>
          <a:p>
            <a:r>
              <a:rPr lang="zh-TW" altLang="en-US" dirty="0"/>
              <a:t>癌症統計數據查詢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694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習題資料簡介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癌症死因資料檔</a:t>
            </a:r>
            <a:r>
              <a:rPr lang="en-US" altLang="zh-TW" dirty="0"/>
              <a:t>(8</a:t>
            </a:r>
            <a:r>
              <a:rPr lang="zh-TW" altLang="en-US" dirty="0"/>
              <a:t>個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4</a:t>
            </a:r>
            <a:r>
              <a:rPr lang="zh-TW" altLang="en-US" dirty="0"/>
              <a:t>種癌症</a:t>
            </a:r>
            <a:r>
              <a:rPr lang="en-US" altLang="zh-TW" dirty="0"/>
              <a:t>(ICD-O-FT)</a:t>
            </a:r>
            <a:r>
              <a:rPr lang="zh-TW" altLang="en-US" dirty="0"/>
              <a:t>，依性別</a:t>
            </a:r>
            <a:r>
              <a:rPr lang="en-US" altLang="zh-TW" dirty="0"/>
              <a:t>(m/f)</a:t>
            </a:r>
          </a:p>
          <a:p>
            <a:pPr lvl="1"/>
            <a:endParaRPr lang="en-US" altLang="zh-TW" dirty="0"/>
          </a:p>
          <a:p>
            <a:r>
              <a:rPr lang="zh-TW" altLang="en-US" dirty="0"/>
              <a:t>資料年度</a:t>
            </a:r>
            <a:endParaRPr lang="en-US" altLang="zh-TW" dirty="0"/>
          </a:p>
          <a:p>
            <a:pPr lvl="1"/>
            <a:r>
              <a:rPr lang="zh-TW" altLang="en-US" dirty="0"/>
              <a:t>民國</a:t>
            </a:r>
            <a:r>
              <a:rPr lang="en-US" altLang="zh-TW" dirty="0"/>
              <a:t>60-89</a:t>
            </a:r>
            <a:r>
              <a:rPr lang="zh-TW" altLang="en-US" dirty="0"/>
              <a:t>年</a:t>
            </a:r>
            <a:endParaRPr lang="en-US" altLang="zh-TW" dirty="0"/>
          </a:p>
          <a:p>
            <a:pPr lvl="1"/>
            <a:r>
              <a:rPr lang="zh-TW" altLang="en-US" dirty="0"/>
              <a:t>民國</a:t>
            </a:r>
            <a:r>
              <a:rPr lang="en-US" altLang="zh-TW" dirty="0"/>
              <a:t>61-90</a:t>
            </a:r>
            <a:r>
              <a:rPr lang="zh-TW" altLang="en-US" dirty="0"/>
              <a:t>年：</a:t>
            </a:r>
            <a:r>
              <a:rPr lang="en-US" altLang="zh-TW" dirty="0"/>
              <a:t>ICD-O-FT=155</a:t>
            </a:r>
          </a:p>
          <a:p>
            <a:pPr lvl="1"/>
            <a:endParaRPr lang="en-US" altLang="zh-TW" sz="1800" dirty="0"/>
          </a:p>
          <a:p>
            <a:r>
              <a:rPr lang="zh-TW" altLang="en-US" dirty="0"/>
              <a:t>癌症部位</a:t>
            </a:r>
            <a:r>
              <a:rPr lang="en-US" altLang="zh-TW" dirty="0"/>
              <a:t>ICD</a:t>
            </a:r>
            <a:r>
              <a:rPr lang="zh-TW" altLang="en-US" dirty="0"/>
              <a:t>碼對照表：</a:t>
            </a:r>
            <a:r>
              <a:rPr lang="en-US" altLang="zh-TW" dirty="0"/>
              <a:t> </a:t>
            </a:r>
            <a:r>
              <a:rPr lang="en-US" altLang="zh-TW" sz="2600" dirty="0">
                <a:hlinkClick r:id="rId3"/>
              </a:rPr>
              <a:t>https://cris.hpa.gov.tw/pagepub/Home.aspx?itemNo=cr.h.10&amp;helperNo=ICD</a:t>
            </a:r>
            <a:endParaRPr lang="en-US" altLang="zh-TW" sz="2600" dirty="0"/>
          </a:p>
          <a:p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84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癌症統計數據查詢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484784"/>
            <a:ext cx="8568952" cy="5184576"/>
          </a:xfrm>
        </p:spPr>
        <p:txBody>
          <a:bodyPr>
            <a:normAutofit lnSpcReduction="10000"/>
          </a:bodyPr>
          <a:lstStyle/>
          <a:p>
            <a:r>
              <a:rPr lang="zh-TW" altLang="en-US" sz="2600" dirty="0"/>
              <a:t>癌症登記線上互動查詢系統 </a:t>
            </a:r>
            <a:r>
              <a:rPr lang="en-US" altLang="zh-TW" sz="2600" dirty="0"/>
              <a:t>(</a:t>
            </a:r>
            <a:r>
              <a:rPr lang="en-US" altLang="zh-TW" sz="2600" dirty="0">
                <a:hlinkClick r:id="rId3"/>
              </a:rPr>
              <a:t>https://cris.hpa.gov.tw/pagepub/Home.aspx?itemNo=cr.q.10</a:t>
            </a:r>
            <a:r>
              <a:rPr lang="en-US" altLang="zh-TW" sz="2600" dirty="0"/>
              <a:t>)</a:t>
            </a:r>
          </a:p>
          <a:p>
            <a:pPr lvl="1"/>
            <a:r>
              <a:rPr lang="zh-TW" altLang="en-US" sz="2300" dirty="0"/>
              <a:t>各癌症發生率</a:t>
            </a:r>
            <a:r>
              <a:rPr lang="en-US" altLang="zh-TW" sz="2300" dirty="0"/>
              <a:t>(</a:t>
            </a:r>
            <a:r>
              <a:rPr lang="zh-TW" altLang="en-US" sz="2300" dirty="0"/>
              <a:t>粗率、標準化率、年齡別率</a:t>
            </a:r>
            <a:r>
              <a:rPr lang="en-US" altLang="zh-TW" sz="2300" dirty="0"/>
              <a:t>)</a:t>
            </a:r>
            <a:r>
              <a:rPr lang="zh-TW" altLang="en-US" sz="2300" dirty="0"/>
              <a:t>，可依性別查詢</a:t>
            </a:r>
            <a:endParaRPr lang="en-US" altLang="zh-TW" sz="2300" dirty="0"/>
          </a:p>
          <a:p>
            <a:pPr lvl="1"/>
            <a:r>
              <a:rPr lang="zh-TW" altLang="en-US" sz="2300" dirty="0"/>
              <a:t>資料年度：</a:t>
            </a:r>
            <a:r>
              <a:rPr lang="en-US" altLang="zh-TW" sz="2300" dirty="0"/>
              <a:t>1979-2017</a:t>
            </a:r>
            <a:r>
              <a:rPr lang="zh-TW" altLang="en-US" sz="2300" dirty="0"/>
              <a:t>年</a:t>
            </a:r>
            <a:endParaRPr lang="en-US" altLang="zh-TW" sz="2300" dirty="0"/>
          </a:p>
          <a:p>
            <a:pPr lvl="1"/>
            <a:endParaRPr lang="en-US" altLang="zh-TW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TW" altLang="en-US" sz="2600" dirty="0"/>
              <a:t>衛福部統計處 </a:t>
            </a:r>
            <a:r>
              <a:rPr lang="en-US" altLang="zh-TW" sz="2600" dirty="0"/>
              <a:t>&gt;</a:t>
            </a:r>
            <a:r>
              <a:rPr lang="zh-TW" altLang="en-US" sz="2600" dirty="0"/>
              <a:t> 統計專區 </a:t>
            </a:r>
            <a:r>
              <a:rPr lang="en-US" altLang="zh-TW" sz="2600" dirty="0"/>
              <a:t>&gt;</a:t>
            </a:r>
            <a:r>
              <a:rPr lang="zh-TW" altLang="en-US" sz="2600" dirty="0"/>
              <a:t> 死因統計 </a:t>
            </a:r>
            <a:r>
              <a:rPr lang="en-US" altLang="zh-TW" sz="2600" dirty="0"/>
              <a:t>&gt;</a:t>
            </a:r>
            <a:r>
              <a:rPr lang="zh-TW" altLang="en-US" sz="2600" dirty="0"/>
              <a:t> </a:t>
            </a:r>
            <a:r>
              <a:rPr lang="en-US" altLang="zh-TW" sz="2600"/>
              <a:t>108</a:t>
            </a:r>
            <a:r>
              <a:rPr lang="zh-TW" altLang="en-US" sz="2600"/>
              <a:t>年度</a:t>
            </a:r>
            <a:r>
              <a:rPr lang="zh-TW" altLang="en-US" sz="2600" dirty="0"/>
              <a:t>死因統計年報</a:t>
            </a:r>
            <a:r>
              <a:rPr lang="en-US" altLang="zh-TW" dirty="0"/>
              <a:t>(</a:t>
            </a:r>
            <a:r>
              <a:rPr lang="en-US" altLang="zh-TW" dirty="0">
                <a:hlinkClick r:id="rId4"/>
              </a:rPr>
              <a:t>https://dep.mohw.gov.tw/dos/lp-4927-113.html</a:t>
            </a:r>
            <a:r>
              <a:rPr lang="en-US" altLang="zh-TW" dirty="0"/>
              <a:t>)</a:t>
            </a:r>
            <a:r>
              <a:rPr lang="zh-TW" altLang="en-US" sz="2300" dirty="0"/>
              <a:t>歷年癌症死亡率</a:t>
            </a:r>
            <a:r>
              <a:rPr lang="en-US" altLang="zh-TW" sz="2300" dirty="0"/>
              <a:t>(</a:t>
            </a:r>
            <a:r>
              <a:rPr lang="zh-TW" altLang="en-US" sz="2300" dirty="0"/>
              <a:t>粗率及標準化率</a:t>
            </a:r>
            <a:r>
              <a:rPr lang="en-US" altLang="zh-TW" sz="2300" dirty="0"/>
              <a:t>)</a:t>
            </a:r>
            <a:r>
              <a:rPr lang="zh-TW" altLang="en-US" sz="2300" dirty="0"/>
              <a:t>，</a:t>
            </a:r>
            <a:r>
              <a:rPr lang="en-US" altLang="zh-TW" sz="2300" dirty="0"/>
              <a:t>1981-2020</a:t>
            </a:r>
            <a:r>
              <a:rPr lang="zh-TW" altLang="en-US" sz="2300" dirty="0"/>
              <a:t>年</a:t>
            </a:r>
            <a:endParaRPr lang="en-US" altLang="zh-TW" sz="2300" dirty="0"/>
          </a:p>
          <a:p>
            <a:pPr marL="742950" lvl="2" indent="-342900">
              <a:buFont typeface="Calibri" panose="020F0502020204030204" pitchFamily="34" charset="0"/>
              <a:buChar char="‒"/>
            </a:pPr>
            <a:endParaRPr lang="en-US" altLang="zh-TW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TW" altLang="en-US" dirty="0"/>
              <a:t>台灣癌症登記小組</a:t>
            </a:r>
            <a:r>
              <a:rPr lang="en-US" altLang="zh-TW" dirty="0"/>
              <a:t>&gt;</a:t>
            </a:r>
            <a:r>
              <a:rPr lang="zh-TW" altLang="en-US" dirty="0"/>
              <a:t>統計分析</a:t>
            </a:r>
            <a:r>
              <a:rPr lang="en-US" altLang="zh-TW" dirty="0"/>
              <a:t>&gt;</a:t>
            </a:r>
            <a:r>
              <a:rPr lang="zh-TW" altLang="en-US" dirty="0"/>
              <a:t>長期趨勢 </a:t>
            </a:r>
            <a:r>
              <a:rPr lang="en-US" altLang="zh-TW" dirty="0"/>
              <a:t>(</a:t>
            </a:r>
            <a:r>
              <a:rPr lang="en-US" altLang="zh-TW" dirty="0">
                <a:hlinkClick r:id="rId5"/>
              </a:rPr>
              <a:t>http://tcr.cph.ntu.edu.tw/main.php?Page=A5B2</a:t>
            </a:r>
            <a:r>
              <a:rPr lang="en-US" altLang="zh-TW" dirty="0"/>
              <a:t>)</a:t>
            </a:r>
          </a:p>
          <a:p>
            <a:pPr marL="742950" lvl="2" indent="-342900">
              <a:buFont typeface="Calibri" panose="020F0502020204030204" pitchFamily="34" charset="0"/>
              <a:buChar char="‒"/>
            </a:pPr>
            <a:r>
              <a:rPr lang="zh-TW" altLang="en-US" sz="2300" dirty="0"/>
              <a:t>當代及世代年齡別發生率</a:t>
            </a:r>
            <a:endParaRPr lang="en-US" altLang="zh-TW" sz="23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pPr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521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011957-A5CB-4CB5-810E-F0BC328E1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報告時間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2B11D6-08A5-4180-9336-1F247162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個人報告繳交 </a:t>
            </a:r>
            <a:r>
              <a:rPr lang="en-US" altLang="zh-TW" dirty="0"/>
              <a:t>12/29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24:00</a:t>
            </a:r>
            <a:r>
              <a:rPr lang="zh-TW" altLang="en-US" dirty="0"/>
              <a:t>前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分組討論時間 </a:t>
            </a:r>
            <a:r>
              <a:rPr lang="en-US" altLang="zh-TW" dirty="0"/>
              <a:t>12/30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三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口頭報告時間 </a:t>
            </a:r>
            <a:r>
              <a:rPr lang="en-US" altLang="zh-TW" dirty="0"/>
              <a:t>01/06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三</a:t>
            </a:r>
            <a:r>
              <a:rPr lang="en-US" altLang="zh-TW" dirty="0"/>
              <a:t>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6C6E87-7FAB-4618-8534-D8EB6EBD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pPr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7715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示範資料說明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583608"/>
              </p:ext>
            </p:extLst>
          </p:nvPr>
        </p:nvGraphicFramePr>
        <p:xfrm>
          <a:off x="457200" y="1340768"/>
          <a:ext cx="8229600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變項英文名稱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Year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資料年度；民國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60-89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Sex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：男性；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：女性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Address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診斷為癌症時的戶籍地代碼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縣市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err="1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Agegp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歲年齡分組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Death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死亡人數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Pop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年中人口數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395536" y="3977769"/>
            <a:ext cx="8280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註：診斷為癌症時的戶籍地代碼，可查詢「癌症登記檔長表 </a:t>
            </a:r>
            <a:r>
              <a:rPr lang="en-US" altLang="zh-TW" dirty="0"/>
              <a:t>LF(100 </a:t>
            </a:r>
            <a:r>
              <a:rPr lang="zh-TW" altLang="en-US" dirty="0"/>
              <a:t>年版</a:t>
            </a:r>
            <a:r>
              <a:rPr lang="en-US" altLang="zh-TW" dirty="0"/>
              <a:t>)</a:t>
            </a:r>
            <a:r>
              <a:rPr lang="zh-TW" altLang="en-US" dirty="0"/>
              <a:t>」譯碼簿之戶籍地代碼</a:t>
            </a:r>
            <a:r>
              <a:rPr lang="en-US" altLang="zh-TW" dirty="0"/>
              <a:t>(RESID)</a:t>
            </a:r>
            <a:r>
              <a:rPr lang="zh-TW" altLang="en-US" dirty="0"/>
              <a:t>對照表。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https://dep.mohw.gov.tw/DOS/lp-3147-113.html</a:t>
            </a:r>
            <a:endParaRPr lang="en-US" altLang="zh-TW" dirty="0"/>
          </a:p>
          <a:p>
            <a:endParaRPr lang="en-US" altLang="zh-TW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367" r="63579" b="70753"/>
          <a:stretch/>
        </p:blipFill>
        <p:spPr bwMode="auto">
          <a:xfrm>
            <a:off x="539552" y="5075892"/>
            <a:ext cx="5000244" cy="76292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72210" y="5987018"/>
            <a:ext cx="801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民國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年，台北市，</a:t>
            </a:r>
            <a:r>
              <a:rPr lang="en-US" altLang="zh-TW" dirty="0"/>
              <a:t> 0</a:t>
            </a:r>
            <a:r>
              <a:rPr lang="zh-TW" altLang="en-US" dirty="0"/>
              <a:t>到</a:t>
            </a:r>
            <a:r>
              <a:rPr lang="en-US" altLang="zh-TW" dirty="0"/>
              <a:t>4</a:t>
            </a:r>
            <a:r>
              <a:rPr lang="zh-TW" altLang="en-US" dirty="0"/>
              <a:t>歲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男性的人口數為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108670,</a:t>
            </a:r>
            <a:r>
              <a:rPr lang="zh-TW" altLang="en-US" dirty="0"/>
              <a:t>某癌症的死亡人數為</a:t>
            </a:r>
            <a:r>
              <a:rPr lang="en-US" altLang="zh-TW" dirty="0"/>
              <a:t>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510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死亡變項處理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死亡人數空白</a:t>
            </a:r>
            <a:r>
              <a:rPr lang="en-US" altLang="zh-TW" dirty="0"/>
              <a:t>(0</a:t>
            </a:r>
            <a:r>
              <a:rPr lang="zh-TW" altLang="en-US" dirty="0"/>
              <a:t>人</a:t>
            </a:r>
            <a:r>
              <a:rPr lang="en-US" altLang="zh-TW" dirty="0"/>
              <a:t>)</a:t>
            </a:r>
            <a:r>
              <a:rPr lang="zh-TW" altLang="en-US" dirty="0"/>
              <a:t>補零</a:t>
            </a:r>
            <a:endParaRPr lang="en-US" altLang="zh-TW" dirty="0"/>
          </a:p>
          <a:p>
            <a:pPr lvl="1"/>
            <a:r>
              <a:rPr lang="en-US" altLang="zh-TW" dirty="0"/>
              <a:t>Proc means</a:t>
            </a:r>
            <a:r>
              <a:rPr lang="zh-TW" altLang="en-US" dirty="0"/>
              <a:t>計算時會去掉</a:t>
            </a:r>
            <a:r>
              <a:rPr lang="en-US" altLang="zh-TW" dirty="0"/>
              <a:t>missing</a:t>
            </a:r>
            <a:r>
              <a:rPr lang="zh-TW" altLang="en-US" dirty="0"/>
              <a:t> </a:t>
            </a:r>
            <a:r>
              <a:rPr lang="en-US" altLang="zh-TW" dirty="0"/>
              <a:t>(“.”</a:t>
            </a:r>
            <a:r>
              <a:rPr lang="zh-TW" altLang="en-US" dirty="0"/>
              <a:t>及空白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r>
              <a:rPr lang="en-US" altLang="zh-TW" b="1" dirty="0">
                <a:solidFill>
                  <a:srgbClr val="000080"/>
                </a:solidFill>
                <a:latin typeface="SAS Monospace"/>
              </a:rPr>
              <a:t>data</a:t>
            </a:r>
            <a:r>
              <a:rPr lang="en-US" altLang="zh-TW" b="0" dirty="0">
                <a:solidFill>
                  <a:srgbClr val="000000"/>
                </a:solidFill>
                <a:latin typeface="SAS Monospace"/>
              </a:rPr>
              <a:t> b;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0000"/>
                </a:solidFill>
                <a:latin typeface="SAS Monospace"/>
              </a:rPr>
              <a:t>	</a:t>
            </a:r>
            <a:r>
              <a:rPr lang="en-US" altLang="zh-TW" b="0" dirty="0">
                <a:solidFill>
                  <a:srgbClr val="0000FF"/>
                </a:solidFill>
                <a:latin typeface="SAS Monospace"/>
              </a:rPr>
              <a:t>set</a:t>
            </a:r>
            <a:r>
              <a:rPr lang="en-US" altLang="zh-TW" b="0" dirty="0">
                <a:solidFill>
                  <a:srgbClr val="000000"/>
                </a:solidFill>
                <a:latin typeface="SAS Monospace"/>
              </a:rPr>
              <a:t> a;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000000"/>
                </a:solidFill>
                <a:latin typeface="SAS Monospace"/>
              </a:rPr>
              <a:t>	</a:t>
            </a:r>
            <a:r>
              <a:rPr lang="en-US" altLang="zh-TW" b="0" dirty="0">
                <a:solidFill>
                  <a:srgbClr val="0000FF"/>
                </a:solidFill>
                <a:latin typeface="SAS Monospace"/>
              </a:rPr>
              <a:t>if</a:t>
            </a:r>
            <a:r>
              <a:rPr lang="en-US" altLang="zh-TW" b="0" dirty="0">
                <a:solidFill>
                  <a:srgbClr val="000000"/>
                </a:solidFill>
                <a:latin typeface="SAS Monospace"/>
              </a:rPr>
              <a:t> death=</a:t>
            </a:r>
            <a:r>
              <a:rPr lang="en-US" altLang="zh-TW" b="1" dirty="0">
                <a:solidFill>
                  <a:srgbClr val="008080"/>
                </a:solidFill>
                <a:latin typeface="SAS Monospace"/>
              </a:rPr>
              <a:t>.</a:t>
            </a:r>
            <a:r>
              <a:rPr lang="en-US" altLang="zh-TW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b="0" dirty="0">
                <a:solidFill>
                  <a:srgbClr val="0000FF"/>
                </a:solidFill>
                <a:latin typeface="SAS Monospace"/>
              </a:rPr>
              <a:t>then</a:t>
            </a:r>
            <a:r>
              <a:rPr lang="en-US" altLang="zh-TW" b="0" dirty="0">
                <a:solidFill>
                  <a:srgbClr val="000000"/>
                </a:solidFill>
                <a:latin typeface="SAS Monospace"/>
              </a:rPr>
              <a:t> death=</a:t>
            </a:r>
            <a:r>
              <a:rPr lang="en-US" altLang="zh-TW" b="1" dirty="0">
                <a:solidFill>
                  <a:srgbClr val="008080"/>
                </a:solidFill>
                <a:latin typeface="SAS Monospace"/>
              </a:rPr>
              <a:t>0</a:t>
            </a:r>
            <a:r>
              <a:rPr lang="en-US" altLang="zh-TW" b="0" dirty="0">
                <a:solidFill>
                  <a:srgbClr val="000000"/>
                </a:solidFill>
                <a:latin typeface="SAS Monospace"/>
              </a:rPr>
              <a:t>; 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b="0" dirty="0">
                <a:solidFill>
                  <a:srgbClr val="000000"/>
                </a:solidFill>
                <a:latin typeface="SAS Monospace"/>
              </a:rPr>
              <a:t>;</a:t>
            </a:r>
            <a:endParaRPr lang="zh-TW" altLang="en-US" dirty="0"/>
          </a:p>
          <a:p>
            <a:pPr marL="5715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261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粗死亡率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48867"/>
            <a:ext cx="8507288" cy="5472608"/>
          </a:xfrm>
        </p:spPr>
        <p:txBody>
          <a:bodyPr>
            <a:normAutofit fontScale="25000" lnSpcReduction="20000"/>
          </a:bodyPr>
          <a:lstStyle/>
          <a:p>
            <a:r>
              <a:rPr lang="zh-TW" altLang="en-US" sz="8000" dirty="0"/>
              <a:t>粗死亡率</a:t>
            </a:r>
            <a:r>
              <a:rPr lang="en-US" altLang="zh-TW" sz="8000" dirty="0"/>
              <a:t>=</a:t>
            </a:r>
            <a:r>
              <a:rPr lang="zh-TW" altLang="en-US" sz="8000" dirty="0"/>
              <a:t>死亡人數</a:t>
            </a:r>
            <a:r>
              <a:rPr lang="en-US" altLang="zh-TW" sz="8000" dirty="0"/>
              <a:t>/</a:t>
            </a:r>
            <a:r>
              <a:rPr lang="zh-TW" altLang="en-US" sz="8000" dirty="0"/>
              <a:t>總人口數</a:t>
            </a:r>
            <a:endParaRPr lang="en-US" altLang="zh-TW" sz="8000" dirty="0"/>
          </a:p>
          <a:p>
            <a:endParaRPr lang="en-US" altLang="zh-TW" sz="8000" dirty="0"/>
          </a:p>
          <a:p>
            <a:pPr marL="0" indent="0">
              <a:buNone/>
            </a:pPr>
            <a:r>
              <a:rPr lang="en-US" altLang="zh-TW" sz="64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6400" b="1" dirty="0">
                <a:solidFill>
                  <a:srgbClr val="000080"/>
                </a:solidFill>
                <a:latin typeface="SAS Monospace"/>
              </a:rPr>
              <a:t>sort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6400" b="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=b;  </a:t>
            </a:r>
            <a:r>
              <a:rPr lang="en-US" altLang="zh-TW" sz="6400" b="0" dirty="0">
                <a:solidFill>
                  <a:srgbClr val="008000"/>
                </a:solidFill>
                <a:latin typeface="SAS Monospace"/>
              </a:rPr>
              <a:t>/*by</a:t>
            </a:r>
            <a:r>
              <a:rPr lang="zh-TW" altLang="en-US" sz="6400" b="0" dirty="0">
                <a:solidFill>
                  <a:srgbClr val="008000"/>
                </a:solidFill>
                <a:latin typeface="SAS Monospace"/>
              </a:rPr>
              <a:t>指令須先排序</a:t>
            </a:r>
            <a:r>
              <a:rPr lang="en-US" altLang="zh-TW" sz="6400" b="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64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zh-TW" altLang="en-US" sz="6400" dirty="0">
                <a:solidFill>
                  <a:srgbClr val="000000"/>
                </a:solidFill>
                <a:latin typeface="SAS Monospace"/>
              </a:rPr>
              <a:t>   </a:t>
            </a:r>
            <a:r>
              <a:rPr lang="en-US" altLang="zh-TW" sz="6400" b="0" dirty="0">
                <a:solidFill>
                  <a:srgbClr val="0000FF"/>
                </a:solidFill>
                <a:latin typeface="SAS Monospace"/>
              </a:rPr>
              <a:t>by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 year;</a:t>
            </a:r>
          </a:p>
          <a:p>
            <a:pPr marL="0" indent="0">
              <a:buNone/>
            </a:pPr>
            <a:r>
              <a:rPr lang="en-US" altLang="zh-TW" sz="64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en-US" altLang="zh-TW" sz="64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6400" b="1" dirty="0">
                <a:solidFill>
                  <a:srgbClr val="000080"/>
                </a:solidFill>
                <a:latin typeface="SAS Monospace"/>
              </a:rPr>
              <a:t>means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6400" b="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=b </a:t>
            </a:r>
            <a:r>
              <a:rPr lang="en-US" altLang="zh-TW" sz="6400" b="0" dirty="0" err="1">
                <a:solidFill>
                  <a:srgbClr val="0000FF"/>
                </a:solidFill>
                <a:latin typeface="SAS Monospace"/>
              </a:rPr>
              <a:t>noprint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;</a:t>
            </a:r>
            <a:r>
              <a:rPr lang="zh-TW" altLang="en-US" sz="64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6400" b="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en-US" altLang="zh-TW" sz="6400" b="0" dirty="0" err="1">
                <a:solidFill>
                  <a:srgbClr val="008000"/>
                </a:solidFill>
                <a:latin typeface="SAS Monospace"/>
              </a:rPr>
              <a:t>noprint</a:t>
            </a:r>
            <a:r>
              <a:rPr lang="en-US" altLang="zh-TW" sz="6400" b="0" dirty="0">
                <a:solidFill>
                  <a:srgbClr val="008000"/>
                </a:solidFill>
                <a:latin typeface="SAS Monospace"/>
              </a:rPr>
              <a:t>:</a:t>
            </a:r>
            <a:r>
              <a:rPr lang="zh-TW" altLang="en-US" sz="6400" b="0" dirty="0">
                <a:solidFill>
                  <a:srgbClr val="008000"/>
                </a:solidFill>
                <a:latin typeface="SAS Monospace"/>
              </a:rPr>
              <a:t> 不顯示分析結果</a:t>
            </a:r>
            <a:r>
              <a:rPr lang="en-US" altLang="zh-TW" sz="6400" b="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64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zh-TW" altLang="en-US" sz="6400" dirty="0">
                <a:solidFill>
                  <a:srgbClr val="0000FF"/>
                </a:solidFill>
                <a:latin typeface="SAS Monospace"/>
              </a:rPr>
              <a:t>   </a:t>
            </a:r>
            <a:r>
              <a:rPr lang="en-US" altLang="zh-TW" sz="6400" b="0" dirty="0" err="1">
                <a:solidFill>
                  <a:srgbClr val="0000FF"/>
                </a:solidFill>
                <a:latin typeface="SAS Monospace"/>
              </a:rPr>
              <a:t>var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 death pop;</a:t>
            </a:r>
            <a:r>
              <a:rPr lang="en-US" altLang="zh-TW" sz="6400" b="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en-US" altLang="zh-TW" sz="6400" b="0" dirty="0" err="1">
                <a:solidFill>
                  <a:srgbClr val="008000"/>
                </a:solidFill>
                <a:latin typeface="SAS Monospace"/>
              </a:rPr>
              <a:t>var</a:t>
            </a:r>
            <a:r>
              <a:rPr lang="en-US" altLang="zh-TW" sz="6400" b="0" dirty="0">
                <a:solidFill>
                  <a:srgbClr val="008000"/>
                </a:solidFill>
                <a:latin typeface="SAS Monospace"/>
              </a:rPr>
              <a:t>:</a:t>
            </a:r>
            <a:r>
              <a:rPr lang="zh-TW" altLang="en-US" sz="6400" b="0" dirty="0">
                <a:solidFill>
                  <a:srgbClr val="008000"/>
                </a:solidFill>
                <a:latin typeface="SAS Monospace"/>
              </a:rPr>
              <a:t> 擬計算的連續變項</a:t>
            </a:r>
            <a:r>
              <a:rPr lang="en-US" altLang="zh-TW" sz="6400" b="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64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zh-TW" altLang="en-US" sz="6400" dirty="0">
                <a:solidFill>
                  <a:srgbClr val="000000"/>
                </a:solidFill>
                <a:latin typeface="SAS Monospace"/>
              </a:rPr>
              <a:t>   </a:t>
            </a:r>
            <a:r>
              <a:rPr lang="en-US" altLang="zh-TW" sz="6400" b="0" dirty="0">
                <a:solidFill>
                  <a:srgbClr val="0000FF"/>
                </a:solidFill>
                <a:latin typeface="SAS Monospace"/>
              </a:rPr>
              <a:t>by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 year;</a:t>
            </a:r>
            <a:r>
              <a:rPr lang="en-US" altLang="zh-TW" sz="6400" b="0" dirty="0">
                <a:solidFill>
                  <a:srgbClr val="008000"/>
                </a:solidFill>
                <a:latin typeface="SAS Monospace"/>
              </a:rPr>
              <a:t> /*by:</a:t>
            </a:r>
            <a:r>
              <a:rPr lang="zh-TW" altLang="en-US" sz="6400" b="0" dirty="0">
                <a:solidFill>
                  <a:srgbClr val="008000"/>
                </a:solidFill>
                <a:latin typeface="SAS Monospace"/>
              </a:rPr>
              <a:t> </a:t>
            </a:r>
            <a:r>
              <a:rPr lang="zh-TW" altLang="en-US" sz="6400" dirty="0">
                <a:solidFill>
                  <a:srgbClr val="008000"/>
                </a:solidFill>
                <a:latin typeface="SAS Monospace"/>
              </a:rPr>
              <a:t>依該變項分別計算</a:t>
            </a:r>
            <a:r>
              <a:rPr lang="en-US" altLang="zh-TW" sz="6400" b="0" dirty="0">
                <a:solidFill>
                  <a:srgbClr val="008000"/>
                </a:solidFill>
                <a:latin typeface="SAS Monospace"/>
              </a:rPr>
              <a:t>*/</a:t>
            </a:r>
          </a:p>
          <a:p>
            <a:pPr marL="0" indent="0">
              <a:buNone/>
            </a:pPr>
            <a:r>
              <a:rPr lang="zh-TW" altLang="en-US" sz="6400" dirty="0">
                <a:solidFill>
                  <a:srgbClr val="008000"/>
                </a:solidFill>
                <a:latin typeface="SAS Monospace"/>
              </a:rPr>
              <a:t>   </a:t>
            </a:r>
            <a:r>
              <a:rPr lang="en-US" altLang="zh-TW" sz="6400" b="0" dirty="0">
                <a:solidFill>
                  <a:srgbClr val="008000"/>
                </a:solidFill>
                <a:latin typeface="SAS Monospace"/>
              </a:rPr>
              <a:t>/*output:</a:t>
            </a:r>
            <a:r>
              <a:rPr lang="zh-TW" altLang="en-US" sz="6400" b="0" dirty="0">
                <a:solidFill>
                  <a:srgbClr val="008000"/>
                </a:solidFill>
                <a:latin typeface="SAS Monospace"/>
              </a:rPr>
              <a:t> 輸出計算結果至指定資料檔；</a:t>
            </a:r>
            <a:r>
              <a:rPr lang="en-US" altLang="zh-TW" sz="6400" b="0" dirty="0">
                <a:solidFill>
                  <a:srgbClr val="008000"/>
                </a:solidFill>
                <a:latin typeface="SAS Monospace"/>
              </a:rPr>
              <a:t>out=</a:t>
            </a:r>
            <a:r>
              <a:rPr lang="zh-TW" altLang="en-US" sz="6400" b="0" dirty="0">
                <a:solidFill>
                  <a:srgbClr val="008000"/>
                </a:solidFill>
                <a:latin typeface="SAS Monospace"/>
              </a:rPr>
              <a:t>輸出檔名</a:t>
            </a:r>
            <a:r>
              <a:rPr lang="en-US" altLang="zh-TW" sz="6400" b="0" dirty="0">
                <a:solidFill>
                  <a:srgbClr val="008000"/>
                </a:solidFill>
                <a:latin typeface="SAS Monospace"/>
              </a:rPr>
              <a:t>(crude)</a:t>
            </a:r>
            <a:r>
              <a:rPr lang="zh-TW" altLang="en-US" sz="6400" b="0" dirty="0">
                <a:solidFill>
                  <a:srgbClr val="008000"/>
                </a:solidFill>
                <a:latin typeface="SAS Monospace"/>
              </a:rPr>
              <a:t>*</a:t>
            </a:r>
            <a:r>
              <a:rPr lang="en-US" altLang="zh-TW" sz="6400" b="0" dirty="0">
                <a:solidFill>
                  <a:srgbClr val="008000"/>
                </a:solidFill>
                <a:latin typeface="SAS Monospace"/>
              </a:rPr>
              <a:t>/</a:t>
            </a:r>
            <a:endParaRPr lang="en-US" altLang="zh-TW" sz="64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zh-TW" altLang="en-US" sz="6400" dirty="0">
                <a:solidFill>
                  <a:srgbClr val="000000"/>
                </a:solidFill>
                <a:latin typeface="SAS Monospace"/>
              </a:rPr>
              <a:t>   </a:t>
            </a:r>
            <a:r>
              <a:rPr lang="en-US" altLang="zh-TW" sz="6400" b="0" dirty="0">
                <a:solidFill>
                  <a:srgbClr val="0000FF"/>
                </a:solidFill>
                <a:latin typeface="SAS Monospace"/>
              </a:rPr>
              <a:t>output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6400" b="0" dirty="0">
                <a:solidFill>
                  <a:srgbClr val="0000FF"/>
                </a:solidFill>
                <a:latin typeface="SAS Monospace"/>
              </a:rPr>
              <a:t>out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=crude </a:t>
            </a:r>
          </a:p>
          <a:p>
            <a:pPr marL="0" indent="0">
              <a:buNone/>
            </a:pPr>
            <a:r>
              <a:rPr lang="zh-TW" altLang="en-US" sz="6400" dirty="0">
                <a:solidFill>
                  <a:srgbClr val="008000"/>
                </a:solidFill>
                <a:latin typeface="SAS Monospace"/>
              </a:rPr>
              <a:t>   </a:t>
            </a:r>
            <a:r>
              <a:rPr lang="en-US" altLang="zh-TW" sz="6400" dirty="0">
                <a:solidFill>
                  <a:srgbClr val="008000"/>
                </a:solidFill>
                <a:latin typeface="SAS Monospace"/>
              </a:rPr>
              <a:t>/</a:t>
            </a:r>
            <a:r>
              <a:rPr lang="zh-TW" altLang="en-US" sz="6400" dirty="0">
                <a:solidFill>
                  <a:srgbClr val="008000"/>
                </a:solidFill>
                <a:latin typeface="SAS Monospace"/>
              </a:rPr>
              <a:t>*</a:t>
            </a:r>
            <a:r>
              <a:rPr lang="en-US" altLang="zh-TW" sz="6400" b="0" dirty="0">
                <a:solidFill>
                  <a:srgbClr val="008000"/>
                </a:solidFill>
                <a:latin typeface="SAS Monospace"/>
              </a:rPr>
              <a:t>sum:</a:t>
            </a:r>
            <a:r>
              <a:rPr lang="zh-TW" altLang="en-US" sz="6400" b="0" dirty="0">
                <a:solidFill>
                  <a:srgbClr val="008000"/>
                </a:solidFill>
                <a:latin typeface="SAS Monospace"/>
              </a:rPr>
              <a:t> 輸出加總數值，並分別命名為當年度總死亡人數</a:t>
            </a:r>
            <a:r>
              <a:rPr lang="en-US" altLang="zh-TW" sz="6400" b="0" dirty="0">
                <a:solidFill>
                  <a:srgbClr val="008000"/>
                </a:solidFill>
                <a:latin typeface="SAS Monospace"/>
              </a:rPr>
              <a:t>(</a:t>
            </a:r>
            <a:r>
              <a:rPr lang="en-US" altLang="zh-TW" sz="6400" b="0" dirty="0" err="1">
                <a:solidFill>
                  <a:srgbClr val="008000"/>
                </a:solidFill>
                <a:latin typeface="SAS Monospace"/>
              </a:rPr>
              <a:t>deathsum</a:t>
            </a:r>
            <a:r>
              <a:rPr lang="en-US" altLang="zh-TW" sz="6400" b="0" dirty="0">
                <a:solidFill>
                  <a:srgbClr val="008000"/>
                </a:solidFill>
                <a:latin typeface="SAS Monospace"/>
              </a:rPr>
              <a:t>)</a:t>
            </a:r>
            <a:r>
              <a:rPr lang="zh-TW" altLang="en-US" sz="6400" b="0" dirty="0">
                <a:solidFill>
                  <a:srgbClr val="008000"/>
                </a:solidFill>
                <a:latin typeface="SAS Monospace"/>
              </a:rPr>
              <a:t>，</a:t>
            </a:r>
            <a:endParaRPr lang="en-US" altLang="zh-TW" sz="6400" b="0" dirty="0">
              <a:solidFill>
                <a:srgbClr val="008000"/>
              </a:solidFill>
              <a:latin typeface="SAS Monospace"/>
            </a:endParaRPr>
          </a:p>
          <a:p>
            <a:pPr marL="0" indent="0">
              <a:buNone/>
            </a:pPr>
            <a:r>
              <a:rPr lang="zh-TW" altLang="en-US" sz="6400" b="0" dirty="0">
                <a:solidFill>
                  <a:srgbClr val="008000"/>
                </a:solidFill>
                <a:latin typeface="SAS Monospace"/>
              </a:rPr>
              <a:t>   及當年度總人口數</a:t>
            </a:r>
            <a:r>
              <a:rPr lang="en-US" altLang="zh-TW" sz="6400" b="0" dirty="0">
                <a:solidFill>
                  <a:srgbClr val="008000"/>
                </a:solidFill>
                <a:latin typeface="SAS Monospace"/>
              </a:rPr>
              <a:t>(</a:t>
            </a:r>
            <a:r>
              <a:rPr lang="en-US" altLang="zh-TW" sz="6400" b="0" dirty="0" err="1">
                <a:solidFill>
                  <a:srgbClr val="008000"/>
                </a:solidFill>
                <a:latin typeface="SAS Monospace"/>
              </a:rPr>
              <a:t>popsum</a:t>
            </a:r>
            <a:r>
              <a:rPr lang="en-US" altLang="zh-TW" sz="6400" b="0" dirty="0">
                <a:solidFill>
                  <a:srgbClr val="008000"/>
                </a:solidFill>
                <a:latin typeface="SAS Monospace"/>
              </a:rPr>
              <a:t>)*/</a:t>
            </a:r>
            <a:endParaRPr lang="en-US" altLang="zh-TW" sz="64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zh-TW" altLang="en-US" sz="6400" dirty="0">
                <a:solidFill>
                  <a:srgbClr val="000000"/>
                </a:solidFill>
                <a:latin typeface="SAS Monospace"/>
              </a:rPr>
              <a:t>   </a:t>
            </a:r>
            <a:r>
              <a:rPr lang="en-US" altLang="zh-TW" sz="6400" b="0" dirty="0">
                <a:solidFill>
                  <a:srgbClr val="0000FF"/>
                </a:solidFill>
                <a:latin typeface="SAS Monospace"/>
              </a:rPr>
              <a:t>sum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6400" b="0" dirty="0" err="1">
                <a:solidFill>
                  <a:srgbClr val="000000"/>
                </a:solidFill>
                <a:latin typeface="SAS Monospace"/>
              </a:rPr>
              <a:t>deathsum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6400" b="0" dirty="0" err="1">
                <a:solidFill>
                  <a:srgbClr val="000000"/>
                </a:solidFill>
                <a:latin typeface="SAS Monospace"/>
              </a:rPr>
              <a:t>popsum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;</a:t>
            </a:r>
            <a:r>
              <a:rPr lang="zh-TW" altLang="en-US" sz="6400" b="0" dirty="0">
                <a:solidFill>
                  <a:srgbClr val="000000"/>
                </a:solidFill>
                <a:latin typeface="SAS Monospace"/>
              </a:rPr>
              <a:t> </a:t>
            </a:r>
            <a:endParaRPr lang="en-US" altLang="zh-TW" sz="64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64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; </a:t>
            </a:r>
            <a:r>
              <a:rPr lang="zh-TW" altLang="en-US" sz="6400" b="0" dirty="0">
                <a:solidFill>
                  <a:srgbClr val="000000"/>
                </a:solidFill>
                <a:latin typeface="SAS Monospace"/>
              </a:rPr>
              <a:t>                                      </a:t>
            </a:r>
          </a:p>
          <a:p>
            <a:pPr marL="0" indent="0">
              <a:buNone/>
            </a:pPr>
            <a:r>
              <a:rPr lang="en-US" altLang="zh-TW" sz="6400" b="1" dirty="0">
                <a:solidFill>
                  <a:srgbClr val="000080"/>
                </a:solidFill>
                <a:latin typeface="SAS Monospace"/>
              </a:rPr>
              <a:t>data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6400" b="0" dirty="0" err="1">
                <a:solidFill>
                  <a:srgbClr val="000000"/>
                </a:solidFill>
                <a:latin typeface="SAS Monospace"/>
              </a:rPr>
              <a:t>cruderate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6400" dirty="0">
                <a:solidFill>
                  <a:srgbClr val="000000"/>
                </a:solidFill>
                <a:latin typeface="SAS Monospace"/>
              </a:rPr>
              <a:t>   </a:t>
            </a:r>
            <a:r>
              <a:rPr lang="en-US" altLang="zh-TW" sz="6400" b="0" dirty="0">
                <a:solidFill>
                  <a:srgbClr val="0000FF"/>
                </a:solidFill>
                <a:latin typeface="SAS Monospace"/>
              </a:rPr>
              <a:t>set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 crude;</a:t>
            </a:r>
          </a:p>
          <a:p>
            <a:pPr marL="0" indent="0">
              <a:buNone/>
            </a:pPr>
            <a:r>
              <a:rPr lang="zh-TW" altLang="en-US" sz="6400" dirty="0">
                <a:solidFill>
                  <a:srgbClr val="000000"/>
                </a:solidFill>
                <a:latin typeface="SAS Monospace"/>
              </a:rPr>
              <a:t>   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rate=</a:t>
            </a:r>
            <a:r>
              <a:rPr lang="en-US" altLang="zh-TW" sz="6400" b="0" dirty="0" err="1">
                <a:solidFill>
                  <a:srgbClr val="000000"/>
                </a:solidFill>
                <a:latin typeface="SAS Monospace"/>
              </a:rPr>
              <a:t>deathsum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/</a:t>
            </a:r>
            <a:r>
              <a:rPr lang="en-US" altLang="zh-TW" sz="6400" b="0" dirty="0" err="1">
                <a:solidFill>
                  <a:srgbClr val="000000"/>
                </a:solidFill>
                <a:latin typeface="SAS Monospace"/>
              </a:rPr>
              <a:t>popsum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; </a:t>
            </a:r>
            <a:r>
              <a:rPr lang="en-US" altLang="zh-TW" sz="6400" dirty="0">
                <a:solidFill>
                  <a:srgbClr val="008000"/>
                </a:solidFill>
                <a:latin typeface="SAS Monospace"/>
              </a:rPr>
              <a:t>/</a:t>
            </a:r>
            <a:r>
              <a:rPr lang="zh-TW" altLang="en-US" sz="6400" dirty="0">
                <a:solidFill>
                  <a:srgbClr val="008000"/>
                </a:solidFill>
                <a:latin typeface="SAS Monospace"/>
              </a:rPr>
              <a:t>*粗死亡率</a:t>
            </a:r>
            <a:r>
              <a:rPr lang="en-US" altLang="zh-TW" sz="6400" dirty="0">
                <a:solidFill>
                  <a:srgbClr val="008000"/>
                </a:solidFill>
                <a:latin typeface="SAS Monospace"/>
              </a:rPr>
              <a:t>=</a:t>
            </a:r>
            <a:r>
              <a:rPr lang="zh-TW" altLang="en-US" sz="6400" b="0" dirty="0">
                <a:solidFill>
                  <a:srgbClr val="008000"/>
                </a:solidFill>
                <a:latin typeface="SAS Monospace"/>
              </a:rPr>
              <a:t>當年度總死亡人數</a:t>
            </a:r>
            <a:r>
              <a:rPr lang="en-US" altLang="zh-TW" sz="6400" dirty="0">
                <a:solidFill>
                  <a:srgbClr val="008000"/>
                </a:solidFill>
                <a:latin typeface="SAS Monospace"/>
              </a:rPr>
              <a:t>/</a:t>
            </a:r>
            <a:r>
              <a:rPr lang="zh-TW" altLang="en-US" sz="6400" b="0" dirty="0">
                <a:solidFill>
                  <a:srgbClr val="008000"/>
                </a:solidFill>
                <a:latin typeface="SAS Monospace"/>
              </a:rPr>
              <a:t>當年度總人口數</a:t>
            </a:r>
            <a:r>
              <a:rPr lang="en-US" altLang="zh-TW" sz="6400" b="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64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64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en-US" altLang="zh-TW" sz="640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6400" dirty="0">
                <a:solidFill>
                  <a:srgbClr val="008000"/>
                </a:solidFill>
                <a:latin typeface="SAS Monospace"/>
              </a:rPr>
              <a:t>檢視粗死亡率</a:t>
            </a:r>
            <a:r>
              <a:rPr lang="en-US" altLang="zh-TW" sz="640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640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64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6400" b="1" dirty="0">
                <a:solidFill>
                  <a:srgbClr val="000080"/>
                </a:solidFill>
                <a:latin typeface="SAS Monospace"/>
              </a:rPr>
              <a:t>print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6400" b="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6400" b="0" dirty="0" err="1">
                <a:solidFill>
                  <a:srgbClr val="000000"/>
                </a:solidFill>
                <a:latin typeface="SAS Monospace"/>
              </a:rPr>
              <a:t>cruderate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64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6400" b="0" dirty="0" err="1">
                <a:solidFill>
                  <a:srgbClr val="0000FF"/>
                </a:solidFill>
                <a:latin typeface="SAS Monospace"/>
              </a:rPr>
              <a:t>var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 year </a:t>
            </a:r>
            <a:r>
              <a:rPr lang="en-US" altLang="zh-TW" sz="6400" b="0" dirty="0" err="1">
                <a:solidFill>
                  <a:srgbClr val="000000"/>
                </a:solidFill>
                <a:latin typeface="SAS Monospace"/>
              </a:rPr>
              <a:t>deathsum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6400" b="0" dirty="0" err="1">
                <a:solidFill>
                  <a:srgbClr val="000000"/>
                </a:solidFill>
                <a:latin typeface="SAS Monospace"/>
              </a:rPr>
              <a:t>popsum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 rate;</a:t>
            </a:r>
          </a:p>
          <a:p>
            <a:pPr marL="0" indent="0">
              <a:buNone/>
            </a:pPr>
            <a:r>
              <a:rPr lang="en-US" altLang="zh-TW" sz="64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6400" b="0" dirty="0">
                <a:solidFill>
                  <a:srgbClr val="000000"/>
                </a:solidFill>
                <a:latin typeface="SAS Monospace"/>
              </a:rPr>
              <a:t>;</a:t>
            </a:r>
            <a:endParaRPr lang="en-US" altLang="zh-TW" sz="6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500" t="14036" r="34684" b="78666"/>
          <a:stretch/>
        </p:blipFill>
        <p:spPr bwMode="auto">
          <a:xfrm>
            <a:off x="4565077" y="5805264"/>
            <a:ext cx="3823347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081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年齡別死亡率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069160"/>
          </a:xfrm>
        </p:spPr>
        <p:txBody>
          <a:bodyPr>
            <a:normAutofit fontScale="55000" lnSpcReduction="20000"/>
          </a:bodyPr>
          <a:lstStyle/>
          <a:p>
            <a:r>
              <a:rPr lang="zh-TW" altLang="en-US" sz="3200" dirty="0"/>
              <a:t>特定死亡率</a:t>
            </a:r>
            <a:r>
              <a:rPr lang="en-US" altLang="zh-TW" sz="3200" dirty="0"/>
              <a:t>=</a:t>
            </a:r>
            <a:r>
              <a:rPr lang="zh-TW" altLang="en-US" sz="3200" dirty="0"/>
              <a:t>該年齡層死亡人數</a:t>
            </a:r>
            <a:r>
              <a:rPr lang="en-US" altLang="zh-TW" sz="3200" dirty="0"/>
              <a:t>/</a:t>
            </a:r>
            <a:r>
              <a:rPr lang="zh-TW" altLang="en-US" sz="3200" dirty="0"/>
              <a:t>該年齡層總人數</a:t>
            </a:r>
            <a:endParaRPr lang="en-US" altLang="zh-TW" sz="3200" dirty="0"/>
          </a:p>
          <a:p>
            <a:endParaRPr lang="en-US" altLang="zh-TW" sz="3200" dirty="0"/>
          </a:p>
          <a:p>
            <a:pPr marL="0" indent="0">
              <a:buNone/>
            </a:pPr>
            <a:r>
              <a:rPr lang="en-US" altLang="zh-TW" sz="32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3200" b="1" dirty="0">
                <a:solidFill>
                  <a:srgbClr val="000080"/>
                </a:solidFill>
                <a:latin typeface="SAS Monospace"/>
              </a:rPr>
              <a:t>sort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3200" b="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=b; </a:t>
            </a:r>
          </a:p>
          <a:p>
            <a:pPr marL="0" indent="0">
              <a:buNone/>
            </a:pPr>
            <a:r>
              <a:rPr lang="zh-TW" altLang="en-US" sz="32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3200" b="0" dirty="0">
                <a:solidFill>
                  <a:srgbClr val="0000FF"/>
                </a:solidFill>
                <a:latin typeface="SAS Monospace"/>
              </a:rPr>
              <a:t>by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year </a:t>
            </a:r>
            <a:r>
              <a:rPr lang="en-US" altLang="zh-TW" sz="3200" b="0" dirty="0" err="1">
                <a:solidFill>
                  <a:srgbClr val="000000"/>
                </a:solidFill>
                <a:latin typeface="SAS Monospace"/>
              </a:rPr>
              <a:t>agegp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;</a:t>
            </a:r>
            <a:r>
              <a:rPr lang="en-US" altLang="zh-TW" sz="3200" b="0" dirty="0">
                <a:solidFill>
                  <a:srgbClr val="008000"/>
                </a:solidFill>
                <a:latin typeface="SAS Monospace"/>
              </a:rPr>
              <a:t> /*</a:t>
            </a:r>
            <a:r>
              <a:rPr lang="zh-TW" altLang="en-US" sz="3200" b="0" dirty="0">
                <a:solidFill>
                  <a:srgbClr val="008000"/>
                </a:solidFill>
                <a:latin typeface="SAS Monospace"/>
              </a:rPr>
              <a:t>先依年排序，並在每年依年齡組排序</a:t>
            </a:r>
            <a:r>
              <a:rPr lang="en-US" altLang="zh-TW" sz="3200" b="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32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32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en-US" altLang="zh-TW" sz="3200" b="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3200" b="0" dirty="0">
                <a:solidFill>
                  <a:srgbClr val="008000"/>
                </a:solidFill>
                <a:latin typeface="SAS Monospace"/>
              </a:rPr>
              <a:t>加總每年各年齡組之死亡人數及總人口數</a:t>
            </a:r>
            <a:r>
              <a:rPr lang="en-US" altLang="zh-TW" sz="3200" b="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32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32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3200" b="1" dirty="0">
                <a:solidFill>
                  <a:srgbClr val="000080"/>
                </a:solidFill>
                <a:latin typeface="SAS Monospace"/>
              </a:rPr>
              <a:t>means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3200" b="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=b </a:t>
            </a:r>
            <a:r>
              <a:rPr lang="en-US" altLang="zh-TW" sz="3200" b="0" dirty="0" err="1">
                <a:solidFill>
                  <a:srgbClr val="0000FF"/>
                </a:solidFill>
                <a:latin typeface="SAS Monospace"/>
              </a:rPr>
              <a:t>noprint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3200" b="0" dirty="0">
                <a:solidFill>
                  <a:srgbClr val="0000FF"/>
                </a:solidFill>
                <a:latin typeface="SAS Monospace"/>
              </a:rPr>
              <a:t>   </a:t>
            </a:r>
            <a:r>
              <a:rPr lang="en-US" altLang="zh-TW" sz="3200" b="0" dirty="0" err="1">
                <a:solidFill>
                  <a:srgbClr val="0000FF"/>
                </a:solidFill>
                <a:latin typeface="SAS Monospace"/>
              </a:rPr>
              <a:t>var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death pop;</a:t>
            </a:r>
          </a:p>
          <a:p>
            <a:pPr marL="0" indent="0">
              <a:buNone/>
            </a:pPr>
            <a:r>
              <a:rPr lang="zh-TW" altLang="en-US" sz="3200" b="0" dirty="0">
                <a:solidFill>
                  <a:srgbClr val="0000FF"/>
                </a:solidFill>
                <a:latin typeface="SAS Monospace"/>
              </a:rPr>
              <a:t>   </a:t>
            </a:r>
            <a:r>
              <a:rPr lang="en-US" altLang="zh-TW" sz="3200" b="0" dirty="0">
                <a:solidFill>
                  <a:srgbClr val="0000FF"/>
                </a:solidFill>
                <a:latin typeface="SAS Monospace"/>
              </a:rPr>
              <a:t>by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year </a:t>
            </a:r>
            <a:r>
              <a:rPr lang="en-US" altLang="zh-TW" sz="3200" b="0" dirty="0" err="1">
                <a:solidFill>
                  <a:srgbClr val="000000"/>
                </a:solidFill>
                <a:latin typeface="SAS Monospace"/>
              </a:rPr>
              <a:t>agegp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3200" b="0" dirty="0">
                <a:solidFill>
                  <a:srgbClr val="0000FF"/>
                </a:solidFill>
                <a:latin typeface="SAS Monospace"/>
              </a:rPr>
              <a:t>   </a:t>
            </a:r>
            <a:r>
              <a:rPr lang="en-US" altLang="zh-TW" sz="3200" b="0" dirty="0">
                <a:solidFill>
                  <a:srgbClr val="0000FF"/>
                </a:solidFill>
                <a:latin typeface="SAS Monospace"/>
              </a:rPr>
              <a:t>output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3200" b="0" dirty="0">
                <a:solidFill>
                  <a:srgbClr val="0000FF"/>
                </a:solidFill>
                <a:latin typeface="SAS Monospace"/>
              </a:rPr>
              <a:t>out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3200" b="0" dirty="0" err="1">
                <a:solidFill>
                  <a:srgbClr val="000000"/>
                </a:solidFill>
                <a:latin typeface="SAS Monospace"/>
              </a:rPr>
              <a:t>age_specific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3200" b="0" dirty="0">
                <a:solidFill>
                  <a:srgbClr val="0000FF"/>
                </a:solidFill>
                <a:latin typeface="SAS Monospace"/>
              </a:rPr>
              <a:t>sum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=deathsum2 popsum2;</a:t>
            </a:r>
            <a:r>
              <a:rPr lang="zh-TW" altLang="en-US" sz="3200" b="0" dirty="0">
                <a:solidFill>
                  <a:srgbClr val="000000"/>
                </a:solidFill>
                <a:latin typeface="SAS Monospace"/>
              </a:rPr>
              <a:t> </a:t>
            </a:r>
            <a:endParaRPr lang="en-US" altLang="zh-TW" sz="32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32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;</a:t>
            </a:r>
            <a:endParaRPr lang="zh-TW" altLang="en-US" sz="32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3200" b="1" dirty="0">
                <a:solidFill>
                  <a:srgbClr val="000080"/>
                </a:solidFill>
                <a:latin typeface="SAS Monospace"/>
              </a:rPr>
              <a:t>data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3200" b="0" dirty="0" err="1">
                <a:solidFill>
                  <a:srgbClr val="000000"/>
                </a:solidFill>
                <a:latin typeface="SAS Monospace"/>
              </a:rPr>
              <a:t>age_specific_rate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; </a:t>
            </a:r>
          </a:p>
          <a:p>
            <a:pPr marL="0" indent="0">
              <a:buNone/>
            </a:pPr>
            <a:r>
              <a:rPr lang="zh-TW" altLang="en-US" sz="3200" dirty="0">
                <a:solidFill>
                  <a:srgbClr val="000000"/>
                </a:solidFill>
                <a:latin typeface="SAS Monospace"/>
              </a:rPr>
              <a:t>   </a:t>
            </a:r>
            <a:r>
              <a:rPr lang="en-US" altLang="zh-TW" sz="3200" b="0" dirty="0">
                <a:solidFill>
                  <a:srgbClr val="0000FF"/>
                </a:solidFill>
                <a:latin typeface="SAS Monospace"/>
              </a:rPr>
              <a:t>set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3200" b="0" dirty="0" err="1">
                <a:solidFill>
                  <a:srgbClr val="000000"/>
                </a:solidFill>
                <a:latin typeface="SAS Monospace"/>
              </a:rPr>
              <a:t>age_specific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3200" dirty="0">
                <a:solidFill>
                  <a:srgbClr val="000000"/>
                </a:solidFill>
                <a:latin typeface="SAS Monospace"/>
              </a:rPr>
              <a:t>   </a:t>
            </a:r>
            <a:r>
              <a:rPr lang="en-US" altLang="zh-TW" sz="320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3200" dirty="0">
                <a:solidFill>
                  <a:srgbClr val="008000"/>
                </a:solidFill>
                <a:latin typeface="SAS Monospace"/>
              </a:rPr>
              <a:t>年齡別死亡率</a:t>
            </a:r>
            <a:r>
              <a:rPr lang="en-US" altLang="zh-TW" sz="3200" dirty="0">
                <a:solidFill>
                  <a:srgbClr val="008000"/>
                </a:solidFill>
                <a:latin typeface="SAS Monospace"/>
              </a:rPr>
              <a:t>=</a:t>
            </a:r>
            <a:r>
              <a:rPr lang="zh-TW" altLang="en-US" sz="3200" dirty="0">
                <a:solidFill>
                  <a:srgbClr val="008000"/>
                </a:solidFill>
                <a:latin typeface="SAS Monospace"/>
              </a:rPr>
              <a:t>當年度該年齡層總死亡人數</a:t>
            </a:r>
            <a:r>
              <a:rPr lang="en-US" altLang="zh-TW" sz="3200" dirty="0">
                <a:solidFill>
                  <a:srgbClr val="008000"/>
                </a:solidFill>
                <a:latin typeface="SAS Monospace"/>
              </a:rPr>
              <a:t>/</a:t>
            </a:r>
            <a:r>
              <a:rPr lang="zh-TW" altLang="en-US" sz="3200" dirty="0">
                <a:solidFill>
                  <a:srgbClr val="008000"/>
                </a:solidFill>
                <a:latin typeface="SAS Monospace"/>
              </a:rPr>
              <a:t>當年度該年齡層總人口數</a:t>
            </a:r>
            <a:r>
              <a:rPr lang="en-US" altLang="zh-TW" sz="320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320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zh-TW" altLang="en-US" sz="3200" b="0" dirty="0">
                <a:solidFill>
                  <a:srgbClr val="000000"/>
                </a:solidFill>
                <a:latin typeface="SAS Monospace"/>
              </a:rPr>
              <a:t>   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rate=deathsum2/popsum2;</a:t>
            </a:r>
          </a:p>
          <a:p>
            <a:pPr marL="0" indent="0">
              <a:buNone/>
            </a:pPr>
            <a:r>
              <a:rPr lang="en-US" altLang="zh-TW" sz="32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3200" b="0" dirty="0">
                <a:solidFill>
                  <a:srgbClr val="000000"/>
                </a:solidFill>
                <a:latin typeface="SAS Monospace"/>
              </a:rPr>
              <a:t>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63" t="14034" r="32869" b="71897"/>
          <a:stretch/>
        </p:blipFill>
        <p:spPr bwMode="auto">
          <a:xfrm>
            <a:off x="4211960" y="5445224"/>
            <a:ext cx="3888432" cy="1316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33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61" t="20982" r="39474" b="17325"/>
          <a:stretch/>
        </p:blipFill>
        <p:spPr bwMode="auto">
          <a:xfrm>
            <a:off x="4644008" y="1167123"/>
            <a:ext cx="3888432" cy="558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年齡標準化死亡率 </a:t>
            </a:r>
            <a:r>
              <a:rPr lang="en-US" altLang="zh-TW" dirty="0"/>
              <a:t>–</a:t>
            </a:r>
            <a:r>
              <a:rPr lang="zh-TW" altLang="en-US" dirty="0"/>
              <a:t> 直接標準化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600200"/>
                <a:ext cx="4690864" cy="499715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Age-standardized mortality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/>
                              </a:rPr>
                              <m:t>𝐷𝑅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 smtClean="0">
                            <a:latin typeface="Cambria Math"/>
                            <a:ea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/>
                                <a:ea typeface="Cambria Math"/>
                              </a:rPr>
                              <m:t>𝑃𝑟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dirty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𝐷𝑅</m:t>
                        </m:r>
                      </m:e>
                      <m:sub>
                        <m:r>
                          <a:rPr lang="en-US" altLang="zh-TW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比較地區第</a:t>
                </a:r>
                <a:r>
                  <a:rPr lang="en-US" altLang="zh-TW" dirty="0" err="1"/>
                  <a:t>i</a:t>
                </a:r>
                <a:r>
                  <a:rPr lang="zh-TW" altLang="en-US" dirty="0"/>
                  <a:t>年齡層死亡率</a:t>
                </a:r>
                <a:endParaRPr lang="en-US" altLang="zh-TW" dirty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𝑃𝑅</m:t>
                        </m:r>
                      </m:e>
                      <m:sub>
                        <m:r>
                          <a:rPr lang="en-US" altLang="zh-TW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: </a:t>
                </a:r>
                <a:r>
                  <a:rPr lang="zh-TW" altLang="en-US" dirty="0"/>
                  <a:t>標準族群第</a:t>
                </a:r>
                <a:r>
                  <a:rPr lang="en-US" altLang="zh-TW" dirty="0" err="1"/>
                  <a:t>i</a:t>
                </a:r>
                <a:r>
                  <a:rPr lang="zh-TW" altLang="en-US" dirty="0"/>
                  <a:t>年齡層人口百分比</a:t>
                </a:r>
                <a:endParaRPr lang="en-US" altLang="zh-TW" dirty="0"/>
              </a:p>
              <a:p>
                <a:r>
                  <a:rPr lang="en-US" altLang="zh-TW" sz="2900" dirty="0"/>
                  <a:t>WHO</a:t>
                </a:r>
                <a:r>
                  <a:rPr lang="zh-TW" altLang="en-US" sz="2900" dirty="0"/>
                  <a:t>世界標準人口</a:t>
                </a:r>
                <a:endParaRPr lang="en-US" altLang="zh-TW" sz="2900" dirty="0"/>
              </a:p>
              <a:p>
                <a:pPr lvl="1"/>
                <a:r>
                  <a:rPr lang="zh-TW" altLang="en-US" sz="2500" dirty="0"/>
                  <a:t>示範：</a:t>
                </a:r>
                <a:r>
                  <a:rPr lang="en-US" altLang="zh-TW" sz="2500" dirty="0"/>
                  <a:t>1976</a:t>
                </a:r>
                <a:r>
                  <a:rPr lang="zh-TW" altLang="en-US" sz="2500" dirty="0"/>
                  <a:t>年標準人口</a:t>
                </a:r>
                <a:endParaRPr lang="en-US" altLang="zh-TW" sz="2500" dirty="0"/>
              </a:p>
              <a:p>
                <a:pPr lvl="1"/>
                <a:r>
                  <a:rPr lang="zh-TW" altLang="en-US" sz="2500" dirty="0"/>
                  <a:t>習題：</a:t>
                </a:r>
                <a:r>
                  <a:rPr lang="en-US" altLang="zh-TW" sz="2500" dirty="0"/>
                  <a:t>2000</a:t>
                </a:r>
                <a:r>
                  <a:rPr lang="zh-TW" altLang="en-US" sz="2500" dirty="0"/>
                  <a:t>年標準人口</a:t>
                </a:r>
                <a:endParaRPr lang="en-US" altLang="zh-TW" sz="2500" dirty="0"/>
              </a:p>
              <a:p>
                <a:pPr marL="400050" lvl="1" indent="0">
                  <a:buNone/>
                </a:pPr>
                <a:endParaRPr lang="en-US" altLang="zh-TW" dirty="0"/>
              </a:p>
              <a:p>
                <a:pPr marL="400050" lvl="1" indent="0">
                  <a:buNone/>
                </a:pPr>
                <a:endParaRPr lang="en-US" altLang="zh-TW" dirty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600200"/>
                <a:ext cx="4690864" cy="4997152"/>
              </a:xfrm>
              <a:blipFill rotWithShape="1">
                <a:blip r:embed="rId5"/>
                <a:stretch>
                  <a:fillRect l="-2731" t="-1587" r="-16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744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年齡標準化死亡率計算</a:t>
            </a:r>
            <a:br>
              <a:rPr lang="en-US" altLang="zh-TW" dirty="0"/>
            </a:br>
            <a:r>
              <a:rPr lang="en-US" altLang="zh-TW" dirty="0"/>
              <a:t>–</a:t>
            </a:r>
            <a:r>
              <a:rPr lang="zh-TW" altLang="en-US" dirty="0"/>
              <a:t> 直接標準化</a:t>
            </a:r>
            <a:r>
              <a:rPr lang="en-US" altLang="zh-TW" dirty="0"/>
              <a:t>(1976</a:t>
            </a:r>
            <a:r>
              <a:rPr lang="zh-TW" altLang="en-US" dirty="0"/>
              <a:t>標準人口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sort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=standard;  </a:t>
            </a:r>
            <a:r>
              <a:rPr lang="en-US" altLang="zh-TW" sz="1800" b="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1800" b="0" dirty="0">
                <a:solidFill>
                  <a:srgbClr val="008000"/>
                </a:solidFill>
                <a:latin typeface="SAS Monospace"/>
              </a:rPr>
              <a:t>依年代排序</a:t>
            </a:r>
            <a:r>
              <a:rPr lang="en-US" altLang="zh-TW" sz="1800" b="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18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zh-TW" altLang="en-US" sz="1800" b="0" dirty="0">
                <a:solidFill>
                  <a:srgbClr val="0000FF"/>
                </a:solidFill>
                <a:latin typeface="SAS Monospace"/>
              </a:rPr>
              <a:t>  </a:t>
            </a:r>
            <a:r>
              <a:rPr lang="en-US" altLang="zh-TW" sz="1800" b="0" dirty="0">
                <a:solidFill>
                  <a:srgbClr val="0000FF"/>
                </a:solidFill>
                <a:latin typeface="SAS Monospace"/>
              </a:rPr>
              <a:t>by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year;</a:t>
            </a: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;</a:t>
            </a:r>
            <a:endParaRPr lang="zh-TW" altLang="en-US" sz="18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1800" b="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1800" dirty="0">
                <a:solidFill>
                  <a:srgbClr val="008000"/>
                </a:solidFill>
                <a:latin typeface="SAS Monospace"/>
              </a:rPr>
              <a:t>加總</a:t>
            </a:r>
            <a:r>
              <a:rPr lang="zh-TW" altLang="en-US" sz="1800" b="0" dirty="0">
                <a:solidFill>
                  <a:srgbClr val="008000"/>
                </a:solidFill>
                <a:latin typeface="SAS Monospace"/>
              </a:rPr>
              <a:t>每年年齡標準化死亡率</a:t>
            </a:r>
            <a:r>
              <a:rPr lang="en-US" altLang="zh-TW" sz="1800" b="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18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means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=standard </a:t>
            </a:r>
            <a:r>
              <a:rPr lang="en-US" altLang="zh-TW" sz="1800" b="0" dirty="0" err="1">
                <a:solidFill>
                  <a:srgbClr val="0000FF"/>
                </a:solidFill>
                <a:latin typeface="SAS Monospace"/>
              </a:rPr>
              <a:t>noprint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800" b="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en-US" altLang="zh-TW" sz="1800" b="0" dirty="0" err="1">
                <a:solidFill>
                  <a:srgbClr val="008000"/>
                </a:solidFill>
                <a:latin typeface="SAS Monospace"/>
              </a:rPr>
              <a:t>srate</a:t>
            </a:r>
            <a:r>
              <a:rPr lang="en-US" altLang="zh-TW" sz="1800" b="0" dirty="0">
                <a:solidFill>
                  <a:srgbClr val="008000"/>
                </a:solidFill>
                <a:latin typeface="SAS Monospace"/>
              </a:rPr>
              <a:t>=</a:t>
            </a:r>
            <a:r>
              <a:rPr lang="zh-TW" altLang="en-US" sz="1800" b="0" dirty="0">
                <a:solidFill>
                  <a:srgbClr val="008000"/>
                </a:solidFill>
                <a:latin typeface="SAS Monospace"/>
              </a:rPr>
              <a:t>年齡別死亡率</a:t>
            </a:r>
            <a:r>
              <a:rPr lang="en-US" altLang="zh-TW" sz="1800" dirty="0">
                <a:solidFill>
                  <a:srgbClr val="008000"/>
                </a:solidFill>
                <a:latin typeface="SAS Monospace"/>
              </a:rPr>
              <a:t>X1976</a:t>
            </a:r>
            <a:r>
              <a:rPr lang="zh-TW" altLang="en-US" sz="1800" dirty="0">
                <a:solidFill>
                  <a:srgbClr val="008000"/>
                </a:solidFill>
                <a:latin typeface="SAS Monospace"/>
              </a:rPr>
              <a:t>年標準人口該年齡層人口百分比</a:t>
            </a:r>
            <a:r>
              <a:rPr lang="en-US" altLang="zh-TW" sz="1800" b="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18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zh-TW" altLang="en-US" sz="1800" b="0" dirty="0">
                <a:solidFill>
                  <a:srgbClr val="0000FF"/>
                </a:solidFill>
                <a:latin typeface="SAS Monospace"/>
              </a:rPr>
              <a:t>  </a:t>
            </a:r>
            <a:r>
              <a:rPr lang="en-US" altLang="zh-TW" sz="1800" b="0" dirty="0" err="1">
                <a:solidFill>
                  <a:srgbClr val="0000FF"/>
                </a:solidFill>
                <a:latin typeface="SAS Monospace"/>
              </a:rPr>
              <a:t>var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0" dirty="0" err="1">
                <a:solidFill>
                  <a:srgbClr val="000000"/>
                </a:solidFill>
                <a:latin typeface="SAS Monospace"/>
              </a:rPr>
              <a:t>srate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;</a:t>
            </a:r>
            <a:r>
              <a:rPr lang="zh-TW" altLang="en-US" sz="1800" b="0" dirty="0">
                <a:solidFill>
                  <a:srgbClr val="000000"/>
                </a:solidFill>
                <a:latin typeface="SAS Monospace"/>
              </a:rPr>
              <a:t> </a:t>
            </a:r>
            <a:endParaRPr lang="en-US" altLang="zh-TW" sz="1800" b="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zh-TW" altLang="en-US" sz="1800" b="0" dirty="0">
                <a:solidFill>
                  <a:srgbClr val="0000FF"/>
                </a:solidFill>
                <a:latin typeface="SAS Monospace"/>
              </a:rPr>
              <a:t>  </a:t>
            </a:r>
            <a:r>
              <a:rPr lang="en-US" altLang="zh-TW" sz="1800" b="0" dirty="0">
                <a:solidFill>
                  <a:srgbClr val="0000FF"/>
                </a:solidFill>
                <a:latin typeface="SAS Monospace"/>
              </a:rPr>
              <a:t>by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year;</a:t>
            </a:r>
          </a:p>
          <a:p>
            <a:pPr marL="0" indent="0">
              <a:buNone/>
            </a:pPr>
            <a:r>
              <a:rPr lang="zh-TW" altLang="en-US" sz="1800" b="0" dirty="0">
                <a:solidFill>
                  <a:srgbClr val="0000FF"/>
                </a:solidFill>
                <a:latin typeface="SAS Monospace"/>
              </a:rPr>
              <a:t>  </a:t>
            </a:r>
            <a:r>
              <a:rPr lang="en-US" altLang="zh-TW" sz="1800" b="0" dirty="0">
                <a:solidFill>
                  <a:srgbClr val="0000FF"/>
                </a:solidFill>
                <a:latin typeface="SAS Monospace"/>
              </a:rPr>
              <a:t>output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0" dirty="0">
                <a:solidFill>
                  <a:srgbClr val="0000FF"/>
                </a:solidFill>
                <a:latin typeface="SAS Monospace"/>
              </a:rPr>
              <a:t>out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1800" b="0" dirty="0" err="1">
                <a:solidFill>
                  <a:srgbClr val="000000"/>
                </a:solidFill>
                <a:latin typeface="SAS Monospace"/>
              </a:rPr>
              <a:t>standardrate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0" dirty="0">
                <a:solidFill>
                  <a:srgbClr val="0000FF"/>
                </a:solidFill>
                <a:latin typeface="SAS Monospace"/>
              </a:rPr>
              <a:t>sum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1800" b="0" dirty="0" err="1">
                <a:solidFill>
                  <a:srgbClr val="000000"/>
                </a:solidFill>
                <a:latin typeface="SAS Monospace"/>
              </a:rPr>
              <a:t>standard_rate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8000"/>
                </a:solidFill>
                <a:latin typeface="SAS Monospace"/>
              </a:rPr>
              <a:t>/*</a:t>
            </a:r>
            <a:r>
              <a:rPr lang="zh-TW" altLang="en-US" sz="1800" dirty="0">
                <a:solidFill>
                  <a:srgbClr val="008000"/>
                </a:solidFill>
                <a:latin typeface="SAS Monospace"/>
              </a:rPr>
              <a:t>檢視當代年齡標準化死亡率</a:t>
            </a:r>
            <a:r>
              <a:rPr lang="en-US" altLang="zh-TW" sz="1800" dirty="0">
                <a:solidFill>
                  <a:srgbClr val="008000"/>
                </a:solidFill>
                <a:latin typeface="SAS Monospace"/>
              </a:rPr>
              <a:t>*/</a:t>
            </a:r>
            <a:endParaRPr lang="en-US" altLang="zh-TW" sz="1800" dirty="0">
              <a:solidFill>
                <a:srgbClr val="000000"/>
              </a:solidFill>
              <a:latin typeface="SAS Monospace"/>
            </a:endParaRP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proc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print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 </a:t>
            </a:r>
            <a:r>
              <a:rPr lang="en-US" altLang="zh-TW" sz="1800" b="0" dirty="0">
                <a:solidFill>
                  <a:srgbClr val="0000FF"/>
                </a:solidFill>
                <a:latin typeface="SAS Monospace"/>
              </a:rPr>
              <a:t>data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=</a:t>
            </a:r>
            <a:r>
              <a:rPr lang="en-US" altLang="zh-TW" sz="1800" b="0" dirty="0" err="1">
                <a:solidFill>
                  <a:srgbClr val="000000"/>
                </a:solidFill>
                <a:latin typeface="SAS Monospace"/>
              </a:rPr>
              <a:t>standardrate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zh-TW" altLang="en-US" sz="1800" dirty="0">
                <a:solidFill>
                  <a:srgbClr val="000000"/>
                </a:solidFill>
                <a:latin typeface="SAS Monospace"/>
              </a:rPr>
              <a:t>  </a:t>
            </a:r>
            <a:r>
              <a:rPr lang="en-US" altLang="zh-TW" sz="1800" dirty="0" err="1">
                <a:solidFill>
                  <a:srgbClr val="0000FF"/>
                </a:solidFill>
                <a:latin typeface="SAS Monospace"/>
              </a:rPr>
              <a:t>var</a:t>
            </a:r>
            <a:r>
              <a:rPr lang="en-US" altLang="zh-TW" sz="1800" dirty="0">
                <a:solidFill>
                  <a:srgbClr val="000000"/>
                </a:solidFill>
                <a:latin typeface="SAS Monospace"/>
              </a:rPr>
              <a:t> year </a:t>
            </a:r>
            <a:r>
              <a:rPr lang="en-US" altLang="zh-TW" sz="1800" dirty="0" err="1">
                <a:solidFill>
                  <a:srgbClr val="000000"/>
                </a:solidFill>
                <a:latin typeface="SAS Monospace"/>
              </a:rPr>
              <a:t>standard_rate</a:t>
            </a:r>
            <a:r>
              <a:rPr lang="en-US" altLang="zh-TW" sz="1800" dirty="0">
                <a:solidFill>
                  <a:srgbClr val="000000"/>
                </a:solidFill>
                <a:latin typeface="SAS Monospace"/>
              </a:rPr>
              <a:t>;</a:t>
            </a: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000080"/>
                </a:solidFill>
                <a:latin typeface="SAS Monospace"/>
              </a:rPr>
              <a:t>run</a:t>
            </a:r>
            <a:r>
              <a:rPr lang="en-US" altLang="zh-TW" sz="1800" b="0" dirty="0">
                <a:solidFill>
                  <a:srgbClr val="000000"/>
                </a:solidFill>
                <a:latin typeface="SAS Monospace"/>
              </a:rPr>
              <a:t>;</a:t>
            </a:r>
            <a:endParaRPr lang="zh-TW" altLang="en-US" sz="1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809" t="10435" r="38940" b="75219"/>
          <a:stretch/>
        </p:blipFill>
        <p:spPr bwMode="auto">
          <a:xfrm>
            <a:off x="5148064" y="4941168"/>
            <a:ext cx="2376264" cy="1704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459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/>
              <a:t>各縣市年齡</a:t>
            </a:r>
            <a:r>
              <a:rPr lang="zh-TW" altLang="en-US" dirty="0"/>
              <a:t>標準化死亡率 </a:t>
            </a:r>
            <a:r>
              <a:rPr lang="en-US" altLang="zh-TW" dirty="0"/>
              <a:t>–</a:t>
            </a:r>
            <a:r>
              <a:rPr lang="zh-TW" altLang="en-US" dirty="0"/>
              <a:t>間接標準化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5313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 Standardized mortality ratio (SMR) </a:t>
                </a:r>
                <a14:m>
                  <m:oMath xmlns:m="http://schemas.openxmlformats.org/officeDocument/2006/math">
                    <m:r>
                      <a:rPr lang="en-US" altLang="zh-TW" sz="2600" i="1" smtClean="0">
                        <a:latin typeface="Cambria Math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TW" sz="26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TW" sz="260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600" b="0" i="1" smtClean="0">
                                <a:latin typeface="Cambria Math"/>
                                <a:ea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600" b="0" i="1" smtClean="0">
                            <a:latin typeface="Cambria Math"/>
                            <a:ea typeface="Cambria Math"/>
                          </a:rPr>
                          <m:t>/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TW" sz="2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TW" sz="26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600" b="0" i="1" smtClean="0">
                                    <a:latin typeface="Cambria Math"/>
                                    <a:ea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sz="2600" b="0" i="1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sz="2600" b="0" i="1" smtClean="0">
                                <a:latin typeface="Cambria Math"/>
                                <a:ea typeface="Cambria Math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altLang="zh-TW" sz="26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600" b="0" i="1" smtClean="0">
                                    <a:latin typeface="Cambria Math"/>
                                    <a:ea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sz="2600" b="0" i="1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altLang="zh-TW" sz="2600" dirty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zh-TW" altLang="en-US" dirty="0"/>
                  <a:t>實際觀察死亡數</a:t>
                </a:r>
                <a:r>
                  <a:rPr lang="en-US" altLang="zh-TW" dirty="0"/>
                  <a:t>(observed)/</a:t>
                </a:r>
                <a:r>
                  <a:rPr lang="zh-TW" altLang="en-US" dirty="0"/>
                  <a:t>預期死亡數</a:t>
                </a:r>
                <a:r>
                  <a:rPr lang="en-US" altLang="zh-TW" dirty="0"/>
                  <a:t>(expected)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zh-TW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: </a:t>
                </a:r>
                <a:r>
                  <a:rPr lang="zh-TW" altLang="en-US" dirty="0"/>
                  <a:t>研究地區第</a:t>
                </a:r>
                <a:r>
                  <a:rPr lang="en-US" altLang="zh-TW" dirty="0" err="1"/>
                  <a:t>i</a:t>
                </a:r>
                <a:r>
                  <a:rPr lang="zh-TW" altLang="en-US" dirty="0"/>
                  <a:t>年齡層死亡人數</a:t>
                </a:r>
                <a:endParaRPr lang="en-US" altLang="zh-TW" dirty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: </a:t>
                </a:r>
                <a:r>
                  <a:rPr lang="zh-TW" altLang="en-US" dirty="0"/>
                  <a:t>研究地區第</a:t>
                </a:r>
                <a:r>
                  <a:rPr lang="en-US" altLang="zh-TW" dirty="0" err="1"/>
                  <a:t>i</a:t>
                </a:r>
                <a:r>
                  <a:rPr lang="zh-TW" altLang="en-US" dirty="0"/>
                  <a:t>年齡層人口數</a:t>
                </a:r>
                <a:endParaRPr lang="en-US" altLang="zh-TW" dirty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: </a:t>
                </a:r>
                <a:r>
                  <a:rPr lang="zh-TW" altLang="en-US" b="1" dirty="0">
                    <a:solidFill>
                      <a:srgbClr val="7030A0"/>
                    </a:solidFill>
                  </a:rPr>
                  <a:t>標準族群</a:t>
                </a:r>
                <a:r>
                  <a:rPr lang="zh-TW" altLang="en-US" dirty="0"/>
                  <a:t>第</a:t>
                </a:r>
                <a:r>
                  <a:rPr lang="en-US" altLang="zh-TW" dirty="0" err="1"/>
                  <a:t>i</a:t>
                </a:r>
                <a:r>
                  <a:rPr lang="zh-TW" altLang="en-US" dirty="0"/>
                  <a:t>年齡層死亡率</a:t>
                </a:r>
                <a:endParaRPr lang="en-US" altLang="zh-TW" dirty="0"/>
              </a:p>
              <a:p>
                <a:pPr marL="400050" lvl="1" indent="0">
                  <a:buNone/>
                </a:pPr>
                <a:endParaRPr lang="en-US" altLang="zh-TW" sz="1800" dirty="0"/>
              </a:p>
              <a:p>
                <a:pPr marL="457200" indent="-457200"/>
                <a:r>
                  <a:rPr lang="en-US" altLang="zh-TW" dirty="0"/>
                  <a:t>SAS</a:t>
                </a:r>
                <a:r>
                  <a:rPr lang="zh-TW" altLang="en-US" dirty="0"/>
                  <a:t>示範</a:t>
                </a:r>
                <a:endParaRPr lang="en-US" altLang="zh-TW" dirty="0"/>
              </a:p>
              <a:p>
                <a:pPr marL="857250" lvl="1" indent="-457200"/>
                <a:r>
                  <a:rPr lang="zh-TW" altLang="en-US" dirty="0"/>
                  <a:t>研究地區：各縣市各年齡層死亡人數</a:t>
                </a:r>
                <a:r>
                  <a:rPr lang="en-US" altLang="zh-TW" dirty="0"/>
                  <a:t>/</a:t>
                </a:r>
                <a:r>
                  <a:rPr lang="zh-TW" altLang="en-US" dirty="0"/>
                  <a:t>人口數</a:t>
                </a:r>
                <a:endParaRPr lang="en-US" altLang="zh-TW" dirty="0"/>
              </a:p>
              <a:p>
                <a:pPr marL="857250" lvl="1" indent="-457200"/>
                <a:r>
                  <a:rPr lang="zh-TW" altLang="en-US" dirty="0"/>
                  <a:t>標準族群：全台年齡別死亡率</a:t>
                </a:r>
                <a:endParaRPr lang="en-US" altLang="zh-TW" dirty="0"/>
              </a:p>
              <a:p>
                <a:pPr marL="400050" lvl="1" indent="0">
                  <a:buNone/>
                </a:pP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53136"/>
              </a:xfrm>
              <a:blipFill rotWithShape="1">
                <a:blip r:embed="rId3"/>
                <a:stretch>
                  <a:fillRect l="-1481" t="-16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42F1-D6EA-4614-9C73-0DC64DEDF02C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898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10589</TotalTime>
  <Words>2127</Words>
  <Application>Microsoft Office PowerPoint</Application>
  <PresentationFormat>如螢幕大小 (4:3)</PresentationFormat>
  <Paragraphs>306</Paragraphs>
  <Slides>22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微軟正黑體</vt:lpstr>
      <vt:lpstr>Arial</vt:lpstr>
      <vt:lpstr>Calibri</vt:lpstr>
      <vt:lpstr>Cambria Math</vt:lpstr>
      <vt:lpstr>SAS Monospace</vt:lpstr>
      <vt:lpstr>Office 佈景主題</vt:lpstr>
      <vt:lpstr>Descriptive Analysis</vt:lpstr>
      <vt:lpstr>大綱</vt:lpstr>
      <vt:lpstr>示範資料說明</vt:lpstr>
      <vt:lpstr>死亡變項處理</vt:lpstr>
      <vt:lpstr>粗死亡率</vt:lpstr>
      <vt:lpstr>年齡別死亡率</vt:lpstr>
      <vt:lpstr>年齡標準化死亡率 – 直接標準化</vt:lpstr>
      <vt:lpstr>年齡標準化死亡率計算 – 直接標準化(1976標準人口)</vt:lpstr>
      <vt:lpstr>各縣市年齡標準化死亡率 –間接標準化</vt:lpstr>
      <vt:lpstr>年齡標準化死亡比 (SMR)計算 - Step 1 各縣市死亡人數(observed)</vt:lpstr>
      <vt:lpstr>年齡標準化死亡比 (SMR)計算 - Step 2 全台年齡別死亡率(reference)</vt:lpstr>
      <vt:lpstr>年齡標準化死亡比 (SMR)計算 - Step 3 各縣市預期死亡人數(expected)</vt:lpstr>
      <vt:lpstr>年齡標準化死亡比 (SMR)計算 - Step 4 各縣市SMR計算</vt:lpstr>
      <vt:lpstr>當代及世代年齡曲線</vt:lpstr>
      <vt:lpstr>當代及世代年齡曲線 -Step 1 定義年份區間</vt:lpstr>
      <vt:lpstr>當代及世代年齡曲線 - Step 2 計算每10萬人口死亡率</vt:lpstr>
      <vt:lpstr>當代及世代年齡曲線 - Step 3 輸出結果為Excel檔</vt:lpstr>
      <vt:lpstr>當代年齡曲線 - 不同年代之癌症每10萬人口死亡率</vt:lpstr>
      <vt:lpstr>世代年齡曲線 - 不同出生世代之癌症每10萬人口死亡率</vt:lpstr>
      <vt:lpstr>習題資料簡介</vt:lpstr>
      <vt:lpstr>癌症統計數據查詢 </vt:lpstr>
      <vt:lpstr>報告時間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Descriptive Analysis</dc:title>
  <dc:creator>USER</dc:creator>
  <cp:lastModifiedBy>李明儒</cp:lastModifiedBy>
  <cp:revision>133</cp:revision>
  <dcterms:created xsi:type="dcterms:W3CDTF">2018-12-02T12:57:01Z</dcterms:created>
  <dcterms:modified xsi:type="dcterms:W3CDTF">2020-12-08T15:10:00Z</dcterms:modified>
</cp:coreProperties>
</file>